
<file path=[Content_Types].xml><?xml version="1.0" encoding="utf-8"?>
<Types xmlns="http://schemas.openxmlformats.org/package/2006/content-types">
  <Default Extension="xml" ContentType="application/xml"/>
  <Default Extension="jpeg" ContentType="image/jpeg"/>
  <Default Extension="mpg" ContentType="video/unknown"/>
  <Default Extension="emf" ContentType="image/x-em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9" r:id="rId3"/>
    <p:sldId id="264" r:id="rId4"/>
    <p:sldId id="258" r:id="rId5"/>
    <p:sldId id="279" r:id="rId6"/>
    <p:sldId id="265" r:id="rId7"/>
    <p:sldId id="270" r:id="rId8"/>
    <p:sldId id="267" r:id="rId9"/>
    <p:sldId id="268" r:id="rId10"/>
    <p:sldId id="260" r:id="rId11"/>
    <p:sldId id="261" r:id="rId12"/>
    <p:sldId id="275" r:id="rId13"/>
    <p:sldId id="269" r:id="rId14"/>
    <p:sldId id="263" r:id="rId15"/>
    <p:sldId id="271" r:id="rId16"/>
    <p:sldId id="272" r:id="rId17"/>
    <p:sldId id="276" r:id="rId18"/>
    <p:sldId id="278" r:id="rId19"/>
    <p:sldId id="257" r:id="rId20"/>
    <p:sldId id="277" r:id="rId21"/>
    <p:sldId id="282" r:id="rId22"/>
    <p:sldId id="283" r:id="rId23"/>
    <p:sldId id="281" r:id="rId24"/>
    <p:sldId id="284" r:id="rId25"/>
    <p:sldId id="273" r:id="rId26"/>
    <p:sldId id="274" r:id="rId27"/>
    <p:sldId id="280"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04" autoAdjust="0"/>
    <p:restoredTop sz="82113" autoAdjust="0"/>
  </p:normalViewPr>
  <p:slideViewPr>
    <p:cSldViewPr snapToGrid="0" snapToObjects="1">
      <p:cViewPr varScale="1">
        <p:scale>
          <a:sx n="112" d="100"/>
          <a:sy n="112" d="100"/>
        </p:scale>
        <p:origin x="-1120"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373B99-61F7-8740-8682-32A3ADB0C9F4}" type="datetimeFigureOut">
              <a:rPr lang="en-US" smtClean="0"/>
              <a:t>15/06/15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D7BA2C-A100-0B46-AC53-A3D1D30AB907}" type="slidenum">
              <a:rPr lang="en-US" smtClean="0"/>
              <a:t>‹#›</a:t>
            </a:fld>
            <a:endParaRPr lang="en-US"/>
          </a:p>
        </p:txBody>
      </p:sp>
    </p:spTree>
    <p:extLst>
      <p:ext uri="{BB962C8B-B14F-4D97-AF65-F5344CB8AC3E}">
        <p14:creationId xmlns:p14="http://schemas.microsoft.com/office/powerpoint/2010/main" val="33342864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Deze animatie laat</a:t>
            </a:r>
            <a:r>
              <a:rPr lang="nl-NL" baseline="0" noProof="0" dirty="0" smtClean="0"/>
              <a:t> de ontwikkeling van een shower zien. De verschillende kleuren staan voor verschillende deeltjes die ontstaan bij de vorming van de shower. </a:t>
            </a:r>
            <a:endParaRPr lang="nl-NL" noProof="0" dirty="0"/>
          </a:p>
        </p:txBody>
      </p:sp>
      <p:sp>
        <p:nvSpPr>
          <p:cNvPr id="4" name="Slide Number Placeholder 3"/>
          <p:cNvSpPr>
            <a:spLocks noGrp="1"/>
          </p:cNvSpPr>
          <p:nvPr>
            <p:ph type="sldNum" sz="quarter" idx="10"/>
          </p:nvPr>
        </p:nvSpPr>
        <p:spPr/>
        <p:txBody>
          <a:bodyPr/>
          <a:lstStyle/>
          <a:p>
            <a:fld id="{02D7BA2C-A100-0B46-AC53-A3D1D30AB907}" type="slidenum">
              <a:rPr lang="en-US" smtClean="0"/>
              <a:t>2</a:t>
            </a:fld>
            <a:endParaRPr lang="en-US"/>
          </a:p>
        </p:txBody>
      </p:sp>
    </p:spTree>
    <p:extLst>
      <p:ext uri="{BB962C8B-B14F-4D97-AF65-F5344CB8AC3E}">
        <p14:creationId xmlns:p14="http://schemas.microsoft.com/office/powerpoint/2010/main" val="3745250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Links is</a:t>
            </a:r>
            <a:r>
              <a:rPr lang="nl-NL" baseline="0" noProof="0" dirty="0" smtClean="0"/>
              <a:t> de open gewerkte PMT. Fotonen komen aan de onderkant in de PMT en worden daar omgezet in een elektrische stroom.</a:t>
            </a:r>
          </a:p>
          <a:p>
            <a:r>
              <a:rPr lang="nl-NL" baseline="0" noProof="0" dirty="0" smtClean="0"/>
              <a:t>Rechts is een foto te zien van hoe de PMT bevestigd is op de detector. De PMT maakt rechtstreeks contact met de lichtgeleider (de driehoek op de </a:t>
            </a:r>
            <a:r>
              <a:rPr lang="nl-NL" baseline="0" noProof="0" dirty="0" err="1" smtClean="0"/>
              <a:t>scintillator</a:t>
            </a:r>
            <a:r>
              <a:rPr lang="nl-NL" baseline="0" noProof="0" dirty="0" smtClean="0"/>
              <a:t>).</a:t>
            </a:r>
          </a:p>
          <a:p>
            <a:endParaRPr lang="en-US" dirty="0"/>
          </a:p>
        </p:txBody>
      </p:sp>
      <p:sp>
        <p:nvSpPr>
          <p:cNvPr id="4" name="Slide Number Placeholder 3"/>
          <p:cNvSpPr>
            <a:spLocks noGrp="1"/>
          </p:cNvSpPr>
          <p:nvPr>
            <p:ph type="sldNum" sz="quarter" idx="10"/>
          </p:nvPr>
        </p:nvSpPr>
        <p:spPr/>
        <p:txBody>
          <a:bodyPr/>
          <a:lstStyle/>
          <a:p>
            <a:fld id="{02D7BA2C-A100-0B46-AC53-A3D1D30AB907}" type="slidenum">
              <a:rPr lang="en-US" smtClean="0"/>
              <a:t>11</a:t>
            </a:fld>
            <a:endParaRPr lang="en-US"/>
          </a:p>
        </p:txBody>
      </p:sp>
    </p:spTree>
    <p:extLst>
      <p:ext uri="{BB962C8B-B14F-4D97-AF65-F5344CB8AC3E}">
        <p14:creationId xmlns:p14="http://schemas.microsoft.com/office/powerpoint/2010/main" val="2139002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Vanuit het </a:t>
            </a:r>
            <a:r>
              <a:rPr lang="nl-NL" noProof="0" dirty="0" err="1" smtClean="0"/>
              <a:t>HiSPARC</a:t>
            </a:r>
            <a:r>
              <a:rPr lang="nl-NL" baseline="0" noProof="0" dirty="0" smtClean="0"/>
              <a:t> kastje komt een lang signaal, de ruwe data. We zijn alleen geïnteresseerd in het interval van het event. </a:t>
            </a:r>
          </a:p>
          <a:p>
            <a:r>
              <a:rPr lang="nl-NL" baseline="0" noProof="0" dirty="0" smtClean="0"/>
              <a:t>Alleen het stuk tussen de pijlen wordt opgeslagen als event in de database</a:t>
            </a:r>
            <a:endParaRPr lang="nl-NL" noProof="0" dirty="0"/>
          </a:p>
        </p:txBody>
      </p:sp>
      <p:sp>
        <p:nvSpPr>
          <p:cNvPr id="4" name="Slide Number Placeholder 3"/>
          <p:cNvSpPr>
            <a:spLocks noGrp="1"/>
          </p:cNvSpPr>
          <p:nvPr>
            <p:ph type="sldNum" sz="quarter" idx="10"/>
          </p:nvPr>
        </p:nvSpPr>
        <p:spPr/>
        <p:txBody>
          <a:bodyPr/>
          <a:lstStyle/>
          <a:p>
            <a:fld id="{02D7BA2C-A100-0B46-AC53-A3D1D30AB907}" type="slidenum">
              <a:rPr lang="en-US" smtClean="0"/>
              <a:t>12</a:t>
            </a:fld>
            <a:endParaRPr lang="en-US"/>
          </a:p>
        </p:txBody>
      </p:sp>
    </p:spTree>
    <p:extLst>
      <p:ext uri="{BB962C8B-B14F-4D97-AF65-F5344CB8AC3E}">
        <p14:creationId xmlns:p14="http://schemas.microsoft.com/office/powerpoint/2010/main" val="3856390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Hier zien we de uitslag</a:t>
            </a:r>
            <a:r>
              <a:rPr lang="nl-NL" baseline="0" noProof="0" dirty="0" smtClean="0"/>
              <a:t> van een station waarvan 4 detectoren zijn geraakt door deeltjes uit een shower. De tijdschaal is in ns. </a:t>
            </a:r>
          </a:p>
          <a:p>
            <a:r>
              <a:rPr lang="nl-NL" baseline="0" noProof="0" dirty="0" smtClean="0"/>
              <a:t>Als het signaal over de </a:t>
            </a:r>
            <a:r>
              <a:rPr lang="nl-NL" baseline="0" noProof="0" dirty="0" err="1" smtClean="0"/>
              <a:t>treshold</a:t>
            </a:r>
            <a:r>
              <a:rPr lang="nl-NL" baseline="0" noProof="0" dirty="0" smtClean="0"/>
              <a:t> van 70 </a:t>
            </a:r>
            <a:r>
              <a:rPr lang="nl-NL" baseline="0" noProof="0" dirty="0" err="1" smtClean="0"/>
              <a:t>mV</a:t>
            </a:r>
            <a:r>
              <a:rPr lang="nl-NL" baseline="0" noProof="0" dirty="0" smtClean="0"/>
              <a:t> hoog (2 detectoren)of 30 </a:t>
            </a:r>
            <a:r>
              <a:rPr lang="nl-NL" baseline="0" noProof="0" dirty="0" err="1" smtClean="0"/>
              <a:t>mV</a:t>
            </a:r>
            <a:r>
              <a:rPr lang="nl-NL" baseline="0" noProof="0" dirty="0" smtClean="0"/>
              <a:t> laag (4 detectoren) gaat dan wordt de shower geregistreerd als een </a:t>
            </a:r>
            <a:r>
              <a:rPr lang="nl-NL" b="1" baseline="0" noProof="0" dirty="0" smtClean="0"/>
              <a:t>event</a:t>
            </a:r>
            <a:r>
              <a:rPr lang="nl-NL" baseline="0" noProof="0" dirty="0" smtClean="0"/>
              <a:t>. </a:t>
            </a:r>
          </a:p>
          <a:p>
            <a:r>
              <a:rPr lang="nl-NL" baseline="0" noProof="0" dirty="0" smtClean="0"/>
              <a:t>De link verwijst naar een website van </a:t>
            </a:r>
            <a:r>
              <a:rPr lang="nl-NL" baseline="0" noProof="0" dirty="0" err="1" smtClean="0"/>
              <a:t>HiSPARC</a:t>
            </a:r>
            <a:r>
              <a:rPr lang="nl-NL" baseline="0" noProof="0" dirty="0" smtClean="0"/>
              <a:t> waar getoond wordt hoe showerdeeltjes verspreid op het aardoppervlak terecht komen. Alleen als toevallig </a:t>
            </a:r>
          </a:p>
          <a:p>
            <a:r>
              <a:rPr lang="nl-NL" baseline="0" noProof="0" dirty="0" smtClean="0"/>
              <a:t>1 deeltje in een detector komt en precies (binnen 1,5 </a:t>
            </a:r>
            <a:r>
              <a:rPr lang="nl-NL" baseline="0" noProof="0" dirty="0" err="1" smtClean="0"/>
              <a:t>μs</a:t>
            </a:r>
            <a:r>
              <a:rPr lang="nl-NL" baseline="0" noProof="0" dirty="0" smtClean="0"/>
              <a:t>) in een andere detector ook spreken we van een event. </a:t>
            </a:r>
            <a:endParaRPr lang="nl-NL" noProof="0" dirty="0"/>
          </a:p>
        </p:txBody>
      </p:sp>
      <p:sp>
        <p:nvSpPr>
          <p:cNvPr id="4" name="Slide Number Placeholder 3"/>
          <p:cNvSpPr>
            <a:spLocks noGrp="1"/>
          </p:cNvSpPr>
          <p:nvPr>
            <p:ph type="sldNum" sz="quarter" idx="10"/>
          </p:nvPr>
        </p:nvSpPr>
        <p:spPr/>
        <p:txBody>
          <a:bodyPr/>
          <a:lstStyle/>
          <a:p>
            <a:fld id="{02D7BA2C-A100-0B46-AC53-A3D1D30AB907}" type="slidenum">
              <a:rPr lang="en-US" smtClean="0"/>
              <a:t>13</a:t>
            </a:fld>
            <a:endParaRPr lang="en-US"/>
          </a:p>
        </p:txBody>
      </p:sp>
    </p:spTree>
    <p:extLst>
      <p:ext uri="{BB962C8B-B14F-4D97-AF65-F5344CB8AC3E}">
        <p14:creationId xmlns:p14="http://schemas.microsoft.com/office/powerpoint/2010/main" val="1705357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In de figuur</a:t>
            </a:r>
            <a:r>
              <a:rPr lang="nl-NL" baseline="0" noProof="0" dirty="0" smtClean="0"/>
              <a:t> zien we de </a:t>
            </a:r>
            <a:r>
              <a:rPr lang="nl-NL" baseline="0" noProof="0" dirty="0" err="1" smtClean="0"/>
              <a:t>traces</a:t>
            </a:r>
            <a:r>
              <a:rPr lang="nl-NL" baseline="0" noProof="0" dirty="0" smtClean="0"/>
              <a:t> van een event waarbij alle vier de detectoren zijn getroffen door een shower. De cyaan kleurige grafiek hoort bij een detector die als eerste is getroffen door deeltjes uit een shower. We meten in een kort tijd interval. Als de signalen van de detectoren binnen dit tijdsinterval zitten dan spreken we van een event. Als we bijvoorbeeld later nog een uitslag zien die buiten het bereik van 1,5 </a:t>
            </a:r>
            <a:r>
              <a:rPr lang="nl-NL" baseline="0" noProof="0" dirty="0" err="1" smtClean="0"/>
              <a:t>μs</a:t>
            </a:r>
            <a:r>
              <a:rPr lang="nl-NL" baseline="0" noProof="0" dirty="0" smtClean="0"/>
              <a:t> valt dan ziet de software dit niet meer als behorend bij één shower.</a:t>
            </a:r>
            <a:endParaRPr lang="nl-NL" noProof="0" dirty="0"/>
          </a:p>
        </p:txBody>
      </p:sp>
      <p:sp>
        <p:nvSpPr>
          <p:cNvPr id="4" name="Slide Number Placeholder 3"/>
          <p:cNvSpPr>
            <a:spLocks noGrp="1"/>
          </p:cNvSpPr>
          <p:nvPr>
            <p:ph type="sldNum" sz="quarter" idx="10"/>
          </p:nvPr>
        </p:nvSpPr>
        <p:spPr/>
        <p:txBody>
          <a:bodyPr/>
          <a:lstStyle/>
          <a:p>
            <a:fld id="{02D7BA2C-A100-0B46-AC53-A3D1D30AB907}" type="slidenum">
              <a:rPr lang="en-US" smtClean="0"/>
              <a:t>14</a:t>
            </a:fld>
            <a:endParaRPr lang="en-US"/>
          </a:p>
        </p:txBody>
      </p:sp>
    </p:spTree>
    <p:extLst>
      <p:ext uri="{BB962C8B-B14F-4D97-AF65-F5344CB8AC3E}">
        <p14:creationId xmlns:p14="http://schemas.microsoft.com/office/powerpoint/2010/main" val="1777887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In de figuur zijn de ruwe</a:t>
            </a:r>
            <a:r>
              <a:rPr lang="nl-NL" baseline="0" noProof="0" dirty="0" smtClean="0"/>
              <a:t> </a:t>
            </a:r>
            <a:r>
              <a:rPr lang="nl-NL" baseline="0" noProof="0" dirty="0" err="1" smtClean="0"/>
              <a:t>traces</a:t>
            </a:r>
            <a:r>
              <a:rPr lang="nl-NL" baseline="0" noProof="0" dirty="0" smtClean="0"/>
              <a:t> van een event weergegeven. Dit is een twee detector station, waarbij het rode signaal hoort bij een detector die het eerst getroffen is door deeltjes uit een shower. De zwarte lijn hoort bij een detector die later is getroffen, maar wel (waarschijnlijk) door meer deeltjes.</a:t>
            </a:r>
            <a:endParaRPr lang="nl-NL" noProof="0" dirty="0"/>
          </a:p>
        </p:txBody>
      </p:sp>
      <p:sp>
        <p:nvSpPr>
          <p:cNvPr id="4" name="Slide Number Placeholder 3"/>
          <p:cNvSpPr>
            <a:spLocks noGrp="1"/>
          </p:cNvSpPr>
          <p:nvPr>
            <p:ph type="sldNum" sz="quarter" idx="10"/>
          </p:nvPr>
        </p:nvSpPr>
        <p:spPr/>
        <p:txBody>
          <a:bodyPr/>
          <a:lstStyle/>
          <a:p>
            <a:fld id="{02D7BA2C-A100-0B46-AC53-A3D1D30AB907}" type="slidenum">
              <a:rPr lang="en-US" smtClean="0"/>
              <a:t>15</a:t>
            </a:fld>
            <a:endParaRPr lang="en-US"/>
          </a:p>
        </p:txBody>
      </p:sp>
    </p:spTree>
    <p:extLst>
      <p:ext uri="{BB962C8B-B14F-4D97-AF65-F5344CB8AC3E}">
        <p14:creationId xmlns:p14="http://schemas.microsoft.com/office/powerpoint/2010/main" val="2501744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In het</a:t>
            </a:r>
            <a:r>
              <a:rPr lang="nl-NL" baseline="0" noProof="0" dirty="0" smtClean="0"/>
              <a:t> plaatje zien we een histogram van events voor een dag in een detector. De afvallende flank links zijn de gedetecteerde fotonen. Daarna stijgt de grafiek en zien we een top, bij de top staat een verticale rode lijn. De waarde van deze top (ongeveer 180 </a:t>
            </a:r>
            <a:r>
              <a:rPr lang="nl-NL" baseline="0" noProof="0" dirty="0" err="1" smtClean="0"/>
              <a:t>mV</a:t>
            </a:r>
            <a:r>
              <a:rPr lang="nl-NL" baseline="0" noProof="0" dirty="0" smtClean="0"/>
              <a:t>) is de MIP waarde voor de detectie van een deeltje in een detector.</a:t>
            </a:r>
          </a:p>
          <a:p>
            <a:r>
              <a:rPr lang="nl-NL" baseline="0" noProof="0" dirty="0" smtClean="0"/>
              <a:t>Als bij een nieuw event een piek van 540 </a:t>
            </a:r>
            <a:r>
              <a:rPr lang="nl-NL" baseline="0" noProof="0" dirty="0" err="1" smtClean="0"/>
              <a:t>mV</a:t>
            </a:r>
            <a:r>
              <a:rPr lang="nl-NL" baseline="0" noProof="0" dirty="0" smtClean="0"/>
              <a:t> wordt gemeten (zie rode grafiek in slide 15), dan weten we dus dat er een kans is dat er in dit event drie deeltjes zijn gemeten. </a:t>
            </a:r>
          </a:p>
        </p:txBody>
      </p:sp>
      <p:sp>
        <p:nvSpPr>
          <p:cNvPr id="4" name="Slide Number Placeholder 3"/>
          <p:cNvSpPr>
            <a:spLocks noGrp="1"/>
          </p:cNvSpPr>
          <p:nvPr>
            <p:ph type="sldNum" sz="quarter" idx="10"/>
          </p:nvPr>
        </p:nvSpPr>
        <p:spPr/>
        <p:txBody>
          <a:bodyPr/>
          <a:lstStyle/>
          <a:p>
            <a:fld id="{02D7BA2C-A100-0B46-AC53-A3D1D30AB907}" type="slidenum">
              <a:rPr lang="en-US" smtClean="0"/>
              <a:t>16</a:t>
            </a:fld>
            <a:endParaRPr lang="en-US"/>
          </a:p>
        </p:txBody>
      </p:sp>
    </p:spTree>
    <p:extLst>
      <p:ext uri="{BB962C8B-B14F-4D97-AF65-F5344CB8AC3E}">
        <p14:creationId xmlns:p14="http://schemas.microsoft.com/office/powerpoint/2010/main" val="1812172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We zien nu een plaatje van een detectie</a:t>
            </a:r>
            <a:r>
              <a:rPr lang="nl-NL" baseline="0" noProof="0" dirty="0" smtClean="0"/>
              <a:t> van deeltjes, de grafiek heeft echter naast een piek ook een oppervlakte onder de grafiek. Dat betekent dat er nog steeds </a:t>
            </a:r>
          </a:p>
          <a:p>
            <a:r>
              <a:rPr lang="nl-NL" baseline="0" noProof="0" dirty="0" smtClean="0"/>
              <a:t>deeltjes na de piek (</a:t>
            </a:r>
            <a:r>
              <a:rPr lang="nl-NL" baseline="0" noProof="0" dirty="0" err="1" smtClean="0"/>
              <a:t>pulshoogte</a:t>
            </a:r>
            <a:r>
              <a:rPr lang="nl-NL" baseline="0" noProof="0" dirty="0" smtClean="0"/>
              <a:t>) gedetecteerd worden. Met andere woorden het showerfront heeft een bepaalde dikte. De </a:t>
            </a:r>
            <a:r>
              <a:rPr lang="nl-NL" baseline="0" noProof="0" dirty="0" err="1" smtClean="0"/>
              <a:t>pulsintegraal</a:t>
            </a:r>
            <a:r>
              <a:rPr lang="nl-NL" baseline="0" noProof="0" dirty="0" smtClean="0"/>
              <a:t> (oppervlakte onder de grafiek) geeft </a:t>
            </a:r>
            <a:br>
              <a:rPr lang="nl-NL" baseline="0" noProof="0" dirty="0" smtClean="0"/>
            </a:br>
            <a:r>
              <a:rPr lang="nl-NL" baseline="0" noProof="0" dirty="0" smtClean="0"/>
              <a:t>een iets betrouwbaardere maat voor het aantal deeltjes wat gemeten wordt.</a:t>
            </a:r>
          </a:p>
        </p:txBody>
      </p:sp>
      <p:sp>
        <p:nvSpPr>
          <p:cNvPr id="4" name="Slide Number Placeholder 3"/>
          <p:cNvSpPr>
            <a:spLocks noGrp="1"/>
          </p:cNvSpPr>
          <p:nvPr>
            <p:ph type="sldNum" sz="quarter" idx="10"/>
          </p:nvPr>
        </p:nvSpPr>
        <p:spPr/>
        <p:txBody>
          <a:bodyPr/>
          <a:lstStyle/>
          <a:p>
            <a:fld id="{02D7BA2C-A100-0B46-AC53-A3D1D30AB907}" type="slidenum">
              <a:rPr lang="en-US" smtClean="0"/>
              <a:t>17</a:t>
            </a:fld>
            <a:endParaRPr lang="en-US"/>
          </a:p>
        </p:txBody>
      </p:sp>
    </p:spTree>
    <p:extLst>
      <p:ext uri="{BB962C8B-B14F-4D97-AF65-F5344CB8AC3E}">
        <p14:creationId xmlns:p14="http://schemas.microsoft.com/office/powerpoint/2010/main" val="1812172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Hier zien we een artiesten</a:t>
            </a:r>
            <a:r>
              <a:rPr lang="nl-NL" baseline="0" noProof="0" dirty="0" smtClean="0"/>
              <a:t> impressie van een aantal kosmische </a:t>
            </a:r>
            <a:r>
              <a:rPr lang="nl-NL" baseline="0" noProof="0" dirty="0" err="1" smtClean="0"/>
              <a:t>showers</a:t>
            </a:r>
            <a:r>
              <a:rPr lang="nl-NL" baseline="0" noProof="0" dirty="0" smtClean="0"/>
              <a:t> dat het sciencepark treft. De </a:t>
            </a:r>
            <a:r>
              <a:rPr lang="nl-NL" baseline="0" noProof="0" dirty="0" err="1" smtClean="0"/>
              <a:t>showercore</a:t>
            </a:r>
            <a:r>
              <a:rPr lang="nl-NL" baseline="0" noProof="0" dirty="0" smtClean="0"/>
              <a:t> is weergegeven door een donkere streep in het midden.</a:t>
            </a:r>
          </a:p>
          <a:p>
            <a:r>
              <a:rPr lang="nl-NL" baseline="0" noProof="0" dirty="0" smtClean="0"/>
              <a:t>We zien dat de </a:t>
            </a:r>
            <a:r>
              <a:rPr lang="nl-NL" baseline="0" noProof="0" dirty="0" err="1" smtClean="0"/>
              <a:t>showers</a:t>
            </a:r>
            <a:r>
              <a:rPr lang="nl-NL" baseline="0" noProof="0" dirty="0" smtClean="0"/>
              <a:t> enige breedte hebben en dus een kans hebben om een ook ander station te raken. We spreken dan van een </a:t>
            </a:r>
            <a:r>
              <a:rPr lang="nl-NL" baseline="0" noProof="0" dirty="0" err="1" smtClean="0"/>
              <a:t>coincidentie</a:t>
            </a:r>
            <a:r>
              <a:rPr lang="nl-NL" baseline="0" noProof="0" dirty="0" smtClean="0"/>
              <a:t>.</a:t>
            </a:r>
            <a:endParaRPr lang="nl-NL" noProof="0" dirty="0"/>
          </a:p>
        </p:txBody>
      </p:sp>
      <p:sp>
        <p:nvSpPr>
          <p:cNvPr id="4" name="Slide Number Placeholder 3"/>
          <p:cNvSpPr>
            <a:spLocks noGrp="1"/>
          </p:cNvSpPr>
          <p:nvPr>
            <p:ph type="sldNum" sz="quarter" idx="10"/>
          </p:nvPr>
        </p:nvSpPr>
        <p:spPr/>
        <p:txBody>
          <a:bodyPr/>
          <a:lstStyle/>
          <a:p>
            <a:fld id="{02D7BA2C-A100-0B46-AC53-A3D1D30AB907}" type="slidenum">
              <a:rPr lang="en-US" smtClean="0"/>
              <a:t>18</a:t>
            </a:fld>
            <a:endParaRPr lang="en-US"/>
          </a:p>
        </p:txBody>
      </p:sp>
    </p:spTree>
    <p:extLst>
      <p:ext uri="{BB962C8B-B14F-4D97-AF65-F5344CB8AC3E}">
        <p14:creationId xmlns:p14="http://schemas.microsoft.com/office/powerpoint/2010/main" val="1292199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De event</a:t>
            </a:r>
            <a:r>
              <a:rPr lang="nl-NL" baseline="0" noProof="0" dirty="0" smtClean="0"/>
              <a:t> display is een grafische weergave van events en coïncidenties op het </a:t>
            </a:r>
            <a:r>
              <a:rPr lang="nl-NL" baseline="0" noProof="0" dirty="0" err="1" smtClean="0"/>
              <a:t>Science</a:t>
            </a:r>
            <a:r>
              <a:rPr lang="nl-NL" baseline="0" noProof="0" dirty="0" smtClean="0"/>
              <a:t> park.</a:t>
            </a:r>
          </a:p>
          <a:p>
            <a:r>
              <a:rPr lang="nl-NL" baseline="0" noProof="0" dirty="0" smtClean="0"/>
              <a:t>De website waar dit filmpje van gemaakt is, is hier te vinden:</a:t>
            </a:r>
          </a:p>
          <a:p>
            <a:r>
              <a:rPr lang="nl-NL" baseline="0" noProof="0" dirty="0" smtClean="0"/>
              <a:t>http://</a:t>
            </a:r>
            <a:r>
              <a:rPr lang="nl-NL" baseline="0" noProof="0" dirty="0" err="1" smtClean="0"/>
              <a:t>data.hisparc.nl</a:t>
            </a:r>
            <a:r>
              <a:rPr lang="nl-NL" baseline="0" noProof="0" dirty="0" smtClean="0"/>
              <a:t>/media/</a:t>
            </a:r>
            <a:r>
              <a:rPr lang="nl-NL" baseline="0" noProof="0" dirty="0" err="1" smtClean="0"/>
              <a:t>jsparc</a:t>
            </a:r>
            <a:r>
              <a:rPr lang="nl-NL" baseline="0" noProof="0" dirty="0" smtClean="0"/>
              <a:t>/event-display/</a:t>
            </a:r>
            <a:r>
              <a:rPr lang="nl-NL" baseline="0" noProof="0" dirty="0" err="1" smtClean="0"/>
              <a:t>index.html</a:t>
            </a:r>
            <a:endParaRPr lang="nl-NL" baseline="0" noProof="0" dirty="0" smtClean="0"/>
          </a:p>
          <a:p>
            <a:endParaRPr lang="en-US" dirty="0"/>
          </a:p>
        </p:txBody>
      </p:sp>
      <p:sp>
        <p:nvSpPr>
          <p:cNvPr id="4" name="Slide Number Placeholder 3"/>
          <p:cNvSpPr>
            <a:spLocks noGrp="1"/>
          </p:cNvSpPr>
          <p:nvPr>
            <p:ph type="sldNum" sz="quarter" idx="10"/>
          </p:nvPr>
        </p:nvSpPr>
        <p:spPr/>
        <p:txBody>
          <a:bodyPr/>
          <a:lstStyle/>
          <a:p>
            <a:fld id="{02D7BA2C-A100-0B46-AC53-A3D1D30AB907}" type="slidenum">
              <a:rPr lang="en-US" smtClean="0"/>
              <a:t>19</a:t>
            </a:fld>
            <a:endParaRPr lang="en-US"/>
          </a:p>
        </p:txBody>
      </p:sp>
    </p:spTree>
    <p:extLst>
      <p:ext uri="{BB962C8B-B14F-4D97-AF65-F5344CB8AC3E}">
        <p14:creationId xmlns:p14="http://schemas.microsoft.com/office/powerpoint/2010/main" val="1362865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err="1" smtClean="0"/>
              <a:t>HiSPARC</a:t>
            </a:r>
            <a:r>
              <a:rPr lang="nl-NL" noProof="0" dirty="0" smtClean="0"/>
              <a:t> heeft een online tool om data op</a:t>
            </a:r>
            <a:r>
              <a:rPr lang="nl-NL" baseline="0" noProof="0" dirty="0" smtClean="0"/>
              <a:t> te zoeken en te analyseren. Leerlingen kunnen hiermee aan de slag. Materiaal /werkblad is te vinden op </a:t>
            </a:r>
            <a:r>
              <a:rPr lang="nl-NL" baseline="0" noProof="0" dirty="0" err="1" smtClean="0"/>
              <a:t>HiSPARC</a:t>
            </a:r>
            <a:r>
              <a:rPr lang="nl-NL" baseline="0" noProof="0" dirty="0" smtClean="0"/>
              <a:t> infopakket.</a:t>
            </a:r>
          </a:p>
          <a:p>
            <a:r>
              <a:rPr lang="nl-NL" baseline="0" noProof="0" dirty="0" smtClean="0"/>
              <a:t>Website:</a:t>
            </a:r>
          </a:p>
          <a:p>
            <a:r>
              <a:rPr lang="nl-NL" baseline="0" noProof="0" dirty="0" smtClean="0"/>
              <a:t>http://</a:t>
            </a:r>
            <a:r>
              <a:rPr lang="nl-NL" baseline="0" noProof="0" dirty="0" err="1" smtClean="0"/>
              <a:t>data.hisparc.nl</a:t>
            </a:r>
            <a:r>
              <a:rPr lang="nl-NL" baseline="0" noProof="0" dirty="0" smtClean="0"/>
              <a:t>/data/download/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2D7BA2C-A100-0B46-AC53-A3D1D30AB907}" type="slidenum">
              <a:rPr lang="en-US" smtClean="0"/>
              <a:t>20</a:t>
            </a:fld>
            <a:endParaRPr lang="en-US"/>
          </a:p>
        </p:txBody>
      </p:sp>
    </p:spTree>
    <p:extLst>
      <p:ext uri="{BB962C8B-B14F-4D97-AF65-F5344CB8AC3E}">
        <p14:creationId xmlns:p14="http://schemas.microsoft.com/office/powerpoint/2010/main" val="2882661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Aardige</a:t>
            </a:r>
            <a:r>
              <a:rPr lang="nl-NL" baseline="0" noProof="0" dirty="0" smtClean="0"/>
              <a:t> filmpjes om te laten zien in de les. Gebruik deze als introductie voor je les.</a:t>
            </a:r>
            <a:endParaRPr lang="nl-NL" noProof="0" dirty="0"/>
          </a:p>
        </p:txBody>
      </p:sp>
      <p:sp>
        <p:nvSpPr>
          <p:cNvPr id="4" name="Slide Number Placeholder 3"/>
          <p:cNvSpPr>
            <a:spLocks noGrp="1"/>
          </p:cNvSpPr>
          <p:nvPr>
            <p:ph type="sldNum" sz="quarter" idx="10"/>
          </p:nvPr>
        </p:nvSpPr>
        <p:spPr/>
        <p:txBody>
          <a:bodyPr/>
          <a:lstStyle/>
          <a:p>
            <a:fld id="{02D7BA2C-A100-0B46-AC53-A3D1D30AB907}" type="slidenum">
              <a:rPr lang="en-US" smtClean="0"/>
              <a:t>3</a:t>
            </a:fld>
            <a:endParaRPr lang="en-US"/>
          </a:p>
        </p:txBody>
      </p:sp>
    </p:spTree>
    <p:extLst>
      <p:ext uri="{BB962C8B-B14F-4D97-AF65-F5344CB8AC3E}">
        <p14:creationId xmlns:p14="http://schemas.microsoft.com/office/powerpoint/2010/main" val="2160249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smtClean="0"/>
              <a:t>Leerlingen kunnen</a:t>
            </a:r>
            <a:r>
              <a:rPr lang="nl-NL" baseline="0" noProof="0" smtClean="0"/>
              <a:t> via de dataretrieval tool, zelf data downloaden van de </a:t>
            </a:r>
            <a:r>
              <a:rPr lang="nl-NL" baseline="0" noProof="0" dirty="0" err="1" smtClean="0"/>
              <a:t>HiSPARC</a:t>
            </a:r>
            <a:r>
              <a:rPr lang="nl-NL" baseline="0" noProof="0" dirty="0" smtClean="0"/>
              <a:t> website. Zij kunnen dan zelf onderzoek doen met data van de stations in Nederland.</a:t>
            </a:r>
            <a:endParaRPr lang="nl-NL" noProof="0" dirty="0"/>
          </a:p>
        </p:txBody>
      </p:sp>
      <p:sp>
        <p:nvSpPr>
          <p:cNvPr id="4" name="Slide Number Placeholder 3"/>
          <p:cNvSpPr>
            <a:spLocks noGrp="1"/>
          </p:cNvSpPr>
          <p:nvPr>
            <p:ph type="sldNum" sz="quarter" idx="10"/>
          </p:nvPr>
        </p:nvSpPr>
        <p:spPr/>
        <p:txBody>
          <a:bodyPr/>
          <a:lstStyle/>
          <a:p>
            <a:fld id="{02D7BA2C-A100-0B46-AC53-A3D1D30AB907}" type="slidenum">
              <a:rPr lang="en-US" smtClean="0"/>
              <a:t>21</a:t>
            </a:fld>
            <a:endParaRPr lang="en-US"/>
          </a:p>
        </p:txBody>
      </p:sp>
    </p:spTree>
    <p:extLst>
      <p:ext uri="{BB962C8B-B14F-4D97-AF65-F5344CB8AC3E}">
        <p14:creationId xmlns:p14="http://schemas.microsoft.com/office/powerpoint/2010/main" val="2618688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Als we op download</a:t>
            </a:r>
            <a:r>
              <a:rPr lang="nl-NL" baseline="0" noProof="0" dirty="0" smtClean="0"/>
              <a:t> events klikken krijgen we een overzicht van data van een station met de gemeten waarden van dat station voor dat event.</a:t>
            </a:r>
          </a:p>
          <a:p>
            <a:r>
              <a:rPr lang="nl-NL" baseline="0" noProof="0" dirty="0" smtClean="0"/>
              <a:t>Boven de kolommen staat de legenda. -1 betekent dat er niets gemeten is.</a:t>
            </a:r>
            <a:endParaRPr lang="nl-NL" noProof="0" dirty="0"/>
          </a:p>
        </p:txBody>
      </p:sp>
      <p:sp>
        <p:nvSpPr>
          <p:cNvPr id="4" name="Slide Number Placeholder 3"/>
          <p:cNvSpPr>
            <a:spLocks noGrp="1"/>
          </p:cNvSpPr>
          <p:nvPr>
            <p:ph type="sldNum" sz="quarter" idx="10"/>
          </p:nvPr>
        </p:nvSpPr>
        <p:spPr/>
        <p:txBody>
          <a:bodyPr/>
          <a:lstStyle/>
          <a:p>
            <a:fld id="{02D7BA2C-A100-0B46-AC53-A3D1D30AB907}" type="slidenum">
              <a:rPr lang="en-US" smtClean="0"/>
              <a:t>22</a:t>
            </a:fld>
            <a:endParaRPr lang="en-US"/>
          </a:p>
        </p:txBody>
      </p:sp>
    </p:spTree>
    <p:extLst>
      <p:ext uri="{BB962C8B-B14F-4D97-AF65-F5344CB8AC3E}">
        <p14:creationId xmlns:p14="http://schemas.microsoft.com/office/powerpoint/2010/main" val="385575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In deze simulatie zien leerlingen het verband</a:t>
            </a:r>
            <a:r>
              <a:rPr lang="nl-NL" baseline="0" noProof="0" dirty="0" smtClean="0"/>
              <a:t> tussen plaats van de </a:t>
            </a:r>
            <a:r>
              <a:rPr lang="nl-NL" baseline="0" noProof="0" dirty="0" err="1" smtClean="0"/>
              <a:t>showercore</a:t>
            </a:r>
            <a:r>
              <a:rPr lang="nl-NL" baseline="0" noProof="0" dirty="0" smtClean="0"/>
              <a:t> en de energie van de shower. Een van de doelen van </a:t>
            </a:r>
            <a:r>
              <a:rPr lang="nl-NL" baseline="0" noProof="0" dirty="0" err="1" smtClean="0"/>
              <a:t>HiSPARC</a:t>
            </a:r>
            <a:r>
              <a:rPr lang="nl-NL" baseline="0" noProof="0" dirty="0" smtClean="0"/>
              <a:t> is om de energie van de shower zo goed mogelijk te </a:t>
            </a:r>
            <a:r>
              <a:rPr lang="nl-NL" baseline="0" noProof="0" dirty="0" smtClean="0"/>
              <a:t>reconstrueren. </a:t>
            </a:r>
            <a:r>
              <a:rPr lang="nl-NL" baseline="0" noProof="0" dirty="0" smtClean="0"/>
              <a:t>Daarvoor is het aantal deeltjes wat per detector is gemeten heel belangrijk.</a:t>
            </a:r>
            <a:endParaRPr lang="nl-NL" noProof="0" dirty="0"/>
          </a:p>
        </p:txBody>
      </p:sp>
      <p:sp>
        <p:nvSpPr>
          <p:cNvPr id="4" name="Slide Number Placeholder 3"/>
          <p:cNvSpPr>
            <a:spLocks noGrp="1"/>
          </p:cNvSpPr>
          <p:nvPr>
            <p:ph type="sldNum" sz="quarter" idx="10"/>
          </p:nvPr>
        </p:nvSpPr>
        <p:spPr/>
        <p:txBody>
          <a:bodyPr/>
          <a:lstStyle/>
          <a:p>
            <a:fld id="{02D7BA2C-A100-0B46-AC53-A3D1D30AB907}" type="slidenum">
              <a:rPr lang="en-US" smtClean="0"/>
              <a:t>23</a:t>
            </a:fld>
            <a:endParaRPr lang="en-US"/>
          </a:p>
        </p:txBody>
      </p:sp>
    </p:spTree>
    <p:extLst>
      <p:ext uri="{BB962C8B-B14F-4D97-AF65-F5344CB8AC3E}">
        <p14:creationId xmlns:p14="http://schemas.microsoft.com/office/powerpoint/2010/main" val="2699663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Een</a:t>
            </a:r>
            <a:r>
              <a:rPr lang="nl-NL" baseline="0" noProof="0" dirty="0" smtClean="0"/>
              <a:t> screenshot van de sessie. Links de stations die meededen met de </a:t>
            </a:r>
            <a:r>
              <a:rPr lang="nl-NL" baseline="0" noProof="0" dirty="0" err="1" smtClean="0"/>
              <a:t>coincidentie</a:t>
            </a:r>
            <a:r>
              <a:rPr lang="nl-NL" baseline="0" noProof="0" dirty="0" smtClean="0"/>
              <a:t>, daaronder in kleuren de signalen van de betreffende detectoren. In het midden de kaart van de stations en een positie van de shower </a:t>
            </a:r>
            <a:r>
              <a:rPr lang="nl-NL" baseline="0" noProof="0" dirty="0" err="1" smtClean="0"/>
              <a:t>core</a:t>
            </a:r>
            <a:r>
              <a:rPr lang="nl-NL" baseline="0" noProof="0" dirty="0" smtClean="0"/>
              <a:t> als een zwarte cirkel.</a:t>
            </a:r>
          </a:p>
          <a:p>
            <a:r>
              <a:rPr lang="nl-NL" baseline="0" noProof="0" dirty="0" smtClean="0"/>
              <a:t>Rechts zien we de stations weer en wat de flux (</a:t>
            </a:r>
            <a:r>
              <a:rPr lang="nl-NL" baseline="0" noProof="0" dirty="0" err="1" smtClean="0"/>
              <a:t>MIPs</a:t>
            </a:r>
            <a:r>
              <a:rPr lang="nl-NL" baseline="0" noProof="0" dirty="0" smtClean="0"/>
              <a:t> of deeltjes per geraakte detector is.) De leerlingen kunnen de </a:t>
            </a:r>
            <a:r>
              <a:rPr lang="nl-NL" baseline="0" noProof="0" dirty="0" err="1" smtClean="0"/>
              <a:t>showercore</a:t>
            </a:r>
            <a:r>
              <a:rPr lang="nl-NL" baseline="0" noProof="0" dirty="0" smtClean="0"/>
              <a:t> schuiven en moeten zorgen dat de  fout χ</a:t>
            </a:r>
            <a:r>
              <a:rPr lang="nl-NL" baseline="30000" noProof="0" dirty="0" smtClean="0"/>
              <a:t>2</a:t>
            </a:r>
            <a:r>
              <a:rPr lang="nl-NL" baseline="0" noProof="0" dirty="0" smtClean="0"/>
              <a:t> zo klein mogelijk wordt.</a:t>
            </a:r>
            <a:endParaRPr lang="nl-NL" noProof="0" dirty="0"/>
          </a:p>
        </p:txBody>
      </p:sp>
      <p:sp>
        <p:nvSpPr>
          <p:cNvPr id="4" name="Slide Number Placeholder 3"/>
          <p:cNvSpPr>
            <a:spLocks noGrp="1"/>
          </p:cNvSpPr>
          <p:nvPr>
            <p:ph type="sldNum" sz="quarter" idx="10"/>
          </p:nvPr>
        </p:nvSpPr>
        <p:spPr/>
        <p:txBody>
          <a:bodyPr/>
          <a:lstStyle/>
          <a:p>
            <a:fld id="{02D7BA2C-A100-0B46-AC53-A3D1D30AB907}" type="slidenum">
              <a:rPr lang="en-US" smtClean="0"/>
              <a:t>24</a:t>
            </a:fld>
            <a:endParaRPr lang="en-US"/>
          </a:p>
        </p:txBody>
      </p:sp>
    </p:spTree>
    <p:extLst>
      <p:ext uri="{BB962C8B-B14F-4D97-AF65-F5344CB8AC3E}">
        <p14:creationId xmlns:p14="http://schemas.microsoft.com/office/powerpoint/2010/main" val="4152112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Dataretrieval</a:t>
            </a:r>
            <a:r>
              <a:rPr lang="nl-NL" baseline="0" noProof="0" dirty="0" smtClean="0"/>
              <a:t> is de online tool van </a:t>
            </a:r>
            <a:r>
              <a:rPr lang="nl-NL" baseline="0" noProof="0" dirty="0" err="1" smtClean="0"/>
              <a:t>HiSPARC</a:t>
            </a:r>
            <a:r>
              <a:rPr lang="nl-NL" baseline="0" noProof="0" dirty="0" smtClean="0"/>
              <a:t> om snel in de publieke database data te vergaren.:</a:t>
            </a:r>
          </a:p>
          <a:p>
            <a:r>
              <a:rPr lang="nl-NL" baseline="0" noProof="0" dirty="0" smtClean="0"/>
              <a:t>http://</a:t>
            </a:r>
            <a:r>
              <a:rPr lang="nl-NL" baseline="0" noProof="0" dirty="0" err="1" smtClean="0"/>
              <a:t>data.hisparc.nl</a:t>
            </a:r>
            <a:r>
              <a:rPr lang="nl-NL" baseline="0" noProof="0" dirty="0" smtClean="0"/>
              <a:t>/media/</a:t>
            </a:r>
            <a:r>
              <a:rPr lang="nl-NL" baseline="0" noProof="0" dirty="0" err="1" smtClean="0"/>
              <a:t>jsparc</a:t>
            </a:r>
            <a:r>
              <a:rPr lang="nl-NL" baseline="0" noProof="0" dirty="0" smtClean="0"/>
              <a:t>/</a:t>
            </a:r>
            <a:r>
              <a:rPr lang="nl-NL" baseline="0" noProof="0" dirty="0" err="1" smtClean="0"/>
              <a:t>data_retrieval.html</a:t>
            </a:r>
            <a:endParaRPr lang="nl-NL" baseline="0" noProof="0" dirty="0" smtClean="0"/>
          </a:p>
          <a:p>
            <a:r>
              <a:rPr lang="nl-NL" baseline="0" noProof="0" dirty="0" err="1" smtClean="0"/>
              <a:t>jSPARC</a:t>
            </a:r>
            <a:r>
              <a:rPr lang="nl-NL" baseline="0" noProof="0" dirty="0" smtClean="0"/>
              <a:t> – uitleg op http://</a:t>
            </a:r>
            <a:r>
              <a:rPr lang="nl-NL" baseline="0" noProof="0" dirty="0" err="1" smtClean="0"/>
              <a:t>www.hisparc.nl</a:t>
            </a:r>
            <a:r>
              <a:rPr lang="nl-NL" baseline="0" noProof="0" dirty="0" smtClean="0"/>
              <a:t>/docent-student/lesmateriaal/</a:t>
            </a:r>
            <a:r>
              <a:rPr lang="nl-NL" baseline="0" noProof="0" dirty="0" err="1" smtClean="0"/>
              <a:t>informatie-pakket</a:t>
            </a:r>
            <a:r>
              <a:rPr lang="nl-NL" baseline="0" noProof="0" dirty="0" smtClean="0"/>
              <a:t>/</a:t>
            </a:r>
          </a:p>
          <a:p>
            <a:r>
              <a:rPr lang="nl-NL" noProof="0" dirty="0" smtClean="0"/>
              <a:t>http://</a:t>
            </a:r>
            <a:r>
              <a:rPr lang="nl-NL" noProof="0" dirty="0" err="1" smtClean="0"/>
              <a:t>www.hisparc.nl</a:t>
            </a:r>
            <a:r>
              <a:rPr lang="nl-NL" noProof="0" dirty="0" smtClean="0"/>
              <a:t>/</a:t>
            </a:r>
            <a:r>
              <a:rPr lang="nl-NL" noProof="0" dirty="0" err="1" smtClean="0"/>
              <a:t>hisparc</a:t>
            </a:r>
            <a:r>
              <a:rPr lang="nl-NL" noProof="0" dirty="0" smtClean="0"/>
              <a:t>-data/</a:t>
            </a:r>
            <a:r>
              <a:rPr lang="nl-NL" noProof="0" dirty="0" err="1" smtClean="0"/>
              <a:t>jsparc</a:t>
            </a:r>
            <a:r>
              <a:rPr lang="nl-NL" noProof="0" dirty="0" smtClean="0"/>
              <a:t>/sessie-aanvragen/</a:t>
            </a:r>
          </a:p>
          <a:p>
            <a:r>
              <a:rPr lang="nl-NL" noProof="0" dirty="0" smtClean="0"/>
              <a:t>http://</a:t>
            </a:r>
            <a:r>
              <a:rPr lang="nl-NL" noProof="0" dirty="0" err="1" smtClean="0"/>
              <a:t>data.hisparc.nl</a:t>
            </a:r>
            <a:r>
              <a:rPr lang="nl-NL" noProof="0" dirty="0" smtClean="0"/>
              <a:t>/media/</a:t>
            </a:r>
            <a:r>
              <a:rPr lang="nl-NL" noProof="0" dirty="0" err="1" smtClean="0"/>
              <a:t>jsparc</a:t>
            </a:r>
            <a:r>
              <a:rPr lang="nl-NL" noProof="0" dirty="0" smtClean="0"/>
              <a:t>/</a:t>
            </a:r>
            <a:r>
              <a:rPr lang="nl-NL" noProof="0" dirty="0" err="1" smtClean="0"/>
              <a:t>jsparc.html</a:t>
            </a:r>
            <a:endParaRPr lang="nl-NL" noProof="0" dirty="0" smtClean="0"/>
          </a:p>
          <a:p>
            <a:r>
              <a:rPr lang="nl-NL" noProof="0" dirty="0" smtClean="0"/>
              <a:t>Opdrachten voor </a:t>
            </a:r>
            <a:r>
              <a:rPr lang="nl-NL" noProof="0" dirty="0" err="1" smtClean="0"/>
              <a:t>HiSPARC</a:t>
            </a:r>
            <a:r>
              <a:rPr lang="nl-NL" noProof="0" smtClean="0"/>
              <a:t> zijn te vinden</a:t>
            </a:r>
            <a:r>
              <a:rPr lang="nl-NL" baseline="0" noProof="0" smtClean="0"/>
              <a:t> op infopakket.</a:t>
            </a:r>
            <a:endParaRPr lang="nl-NL" noProof="0"/>
          </a:p>
        </p:txBody>
      </p:sp>
      <p:sp>
        <p:nvSpPr>
          <p:cNvPr id="4" name="Slide Number Placeholder 3"/>
          <p:cNvSpPr>
            <a:spLocks noGrp="1"/>
          </p:cNvSpPr>
          <p:nvPr>
            <p:ph type="sldNum" sz="quarter" idx="10"/>
          </p:nvPr>
        </p:nvSpPr>
        <p:spPr/>
        <p:txBody>
          <a:bodyPr/>
          <a:lstStyle/>
          <a:p>
            <a:fld id="{02D7BA2C-A100-0B46-AC53-A3D1D30AB907}" type="slidenum">
              <a:rPr lang="en-US" smtClean="0"/>
              <a:t>25</a:t>
            </a:fld>
            <a:endParaRPr lang="en-US"/>
          </a:p>
        </p:txBody>
      </p:sp>
    </p:spTree>
    <p:extLst>
      <p:ext uri="{BB962C8B-B14F-4D97-AF65-F5344CB8AC3E}">
        <p14:creationId xmlns:p14="http://schemas.microsoft.com/office/powerpoint/2010/main" val="1993290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Diverse links voor docent</a:t>
            </a:r>
            <a:r>
              <a:rPr lang="nl-NL" baseline="0" noProof="0" dirty="0" smtClean="0"/>
              <a:t> en leerling.</a:t>
            </a:r>
            <a:endParaRPr lang="nl-NL" noProof="0" dirty="0"/>
          </a:p>
        </p:txBody>
      </p:sp>
      <p:sp>
        <p:nvSpPr>
          <p:cNvPr id="4" name="Slide Number Placeholder 3"/>
          <p:cNvSpPr>
            <a:spLocks noGrp="1"/>
          </p:cNvSpPr>
          <p:nvPr>
            <p:ph type="sldNum" sz="quarter" idx="10"/>
          </p:nvPr>
        </p:nvSpPr>
        <p:spPr/>
        <p:txBody>
          <a:bodyPr/>
          <a:lstStyle/>
          <a:p>
            <a:fld id="{02D7BA2C-A100-0B46-AC53-A3D1D30AB907}" type="slidenum">
              <a:rPr lang="en-US" smtClean="0"/>
              <a:t>26</a:t>
            </a:fld>
            <a:endParaRPr lang="en-US"/>
          </a:p>
        </p:txBody>
      </p:sp>
    </p:spTree>
    <p:extLst>
      <p:ext uri="{BB962C8B-B14F-4D97-AF65-F5344CB8AC3E}">
        <p14:creationId xmlns:p14="http://schemas.microsoft.com/office/powerpoint/2010/main" val="3311890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Infopakket</a:t>
            </a:r>
            <a:r>
              <a:rPr lang="nl-NL" baseline="0" noProof="0" dirty="0" smtClean="0"/>
              <a:t> bevat lesmateriaal en uitleg om een </a:t>
            </a:r>
            <a:r>
              <a:rPr lang="nl-NL" baseline="0" noProof="0" dirty="0" err="1" smtClean="0"/>
              <a:t>HiSPARC</a:t>
            </a:r>
            <a:r>
              <a:rPr lang="nl-NL" baseline="0" noProof="0" dirty="0" smtClean="0"/>
              <a:t> station in te stellen.</a:t>
            </a:r>
          </a:p>
          <a:p>
            <a:r>
              <a:rPr lang="nl-NL" baseline="0" noProof="0" dirty="0" smtClean="0"/>
              <a:t>Routenet bevat lesmateriaal gecategoriseerd op leerjaar.</a:t>
            </a:r>
            <a:endParaRPr lang="nl-NL" noProof="0" dirty="0" smtClean="0"/>
          </a:p>
        </p:txBody>
      </p:sp>
      <p:sp>
        <p:nvSpPr>
          <p:cNvPr id="4" name="Slide Number Placeholder 3"/>
          <p:cNvSpPr>
            <a:spLocks noGrp="1"/>
          </p:cNvSpPr>
          <p:nvPr>
            <p:ph type="sldNum" sz="quarter" idx="10"/>
          </p:nvPr>
        </p:nvSpPr>
        <p:spPr/>
        <p:txBody>
          <a:bodyPr/>
          <a:lstStyle/>
          <a:p>
            <a:fld id="{02D7BA2C-A100-0B46-AC53-A3D1D30AB907}" type="slidenum">
              <a:rPr lang="en-US" smtClean="0"/>
              <a:t>27</a:t>
            </a:fld>
            <a:endParaRPr lang="en-US"/>
          </a:p>
        </p:txBody>
      </p:sp>
    </p:spTree>
    <p:extLst>
      <p:ext uri="{BB962C8B-B14F-4D97-AF65-F5344CB8AC3E}">
        <p14:creationId xmlns:p14="http://schemas.microsoft.com/office/powerpoint/2010/main" val="3791268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Kosmische straling is voor het eerst ontdekt door Hess. Men</a:t>
            </a:r>
            <a:r>
              <a:rPr lang="nl-NL" baseline="0" noProof="0" dirty="0" smtClean="0"/>
              <a:t> dacht dat de straling uit de grond kwam. Toen Hess in een luchtballon metingen verrichtte nam de hoeveelheid straling toe. Een verklaring hiervoor is dat de straling niet van de aarde afkomstig kan zijn.</a:t>
            </a:r>
          </a:p>
          <a:p>
            <a:r>
              <a:rPr lang="nl-NL" baseline="0" noProof="0" dirty="0" smtClean="0"/>
              <a:t>Tegenwoordig proberen we meer te weten te komen van de oorsprong energie en richting van deze straling.</a:t>
            </a:r>
          </a:p>
          <a:p>
            <a:r>
              <a:rPr lang="nl-NL" baseline="0" noProof="0" dirty="0" err="1" smtClean="0"/>
              <a:t>Kascade</a:t>
            </a:r>
            <a:r>
              <a:rPr lang="nl-NL" baseline="0" noProof="0" dirty="0" smtClean="0"/>
              <a:t> in </a:t>
            </a:r>
            <a:r>
              <a:rPr lang="nl-NL" baseline="0" noProof="0" dirty="0" smtClean="0"/>
              <a:t>Duitsland </a:t>
            </a:r>
            <a:r>
              <a:rPr lang="nl-NL" baseline="0" noProof="0" dirty="0" smtClean="0"/>
              <a:t>en </a:t>
            </a:r>
            <a:r>
              <a:rPr lang="nl-NL" baseline="0" noProof="0" dirty="0" err="1" smtClean="0"/>
              <a:t>Auger</a:t>
            </a:r>
            <a:r>
              <a:rPr lang="nl-NL" baseline="0" noProof="0" dirty="0" smtClean="0"/>
              <a:t> in </a:t>
            </a:r>
            <a:r>
              <a:rPr lang="nl-NL" baseline="0" noProof="0" dirty="0" smtClean="0"/>
              <a:t>Argentinië </a:t>
            </a:r>
            <a:r>
              <a:rPr lang="nl-NL" baseline="0" noProof="0" dirty="0" smtClean="0"/>
              <a:t>meten ook aan kosmische straling en proberen ook meer te weten over kosmische straling.</a:t>
            </a:r>
          </a:p>
          <a:p>
            <a:endParaRPr lang="nl-NL" baseline="0" noProof="0" dirty="0" smtClean="0"/>
          </a:p>
          <a:p>
            <a:endParaRPr lang="en-US" dirty="0"/>
          </a:p>
        </p:txBody>
      </p:sp>
      <p:sp>
        <p:nvSpPr>
          <p:cNvPr id="4" name="Slide Number Placeholder 3"/>
          <p:cNvSpPr>
            <a:spLocks noGrp="1"/>
          </p:cNvSpPr>
          <p:nvPr>
            <p:ph type="sldNum" sz="quarter" idx="10"/>
          </p:nvPr>
        </p:nvSpPr>
        <p:spPr/>
        <p:txBody>
          <a:bodyPr/>
          <a:lstStyle/>
          <a:p>
            <a:fld id="{02D7BA2C-A100-0B46-AC53-A3D1D30AB907}" type="slidenum">
              <a:rPr lang="en-US" smtClean="0"/>
              <a:t>4</a:t>
            </a:fld>
            <a:endParaRPr lang="en-US"/>
          </a:p>
        </p:txBody>
      </p:sp>
    </p:spTree>
    <p:extLst>
      <p:ext uri="{BB962C8B-B14F-4D97-AF65-F5344CB8AC3E}">
        <p14:creationId xmlns:p14="http://schemas.microsoft.com/office/powerpoint/2010/main" val="2935161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Onderzoek</a:t>
            </a:r>
            <a:r>
              <a:rPr lang="en-US" dirty="0" smtClean="0"/>
              <a:t> </a:t>
            </a:r>
            <a:r>
              <a:rPr lang="en-US" dirty="0" err="1" smtClean="0"/>
              <a:t>naar</a:t>
            </a:r>
            <a:r>
              <a:rPr lang="en-US" dirty="0" smtClean="0"/>
              <a:t> </a:t>
            </a:r>
            <a:r>
              <a:rPr lang="en-US" dirty="0" err="1" smtClean="0"/>
              <a:t>kosmische</a:t>
            </a:r>
            <a:r>
              <a:rPr lang="en-US" dirty="0" smtClean="0"/>
              <a:t> </a:t>
            </a:r>
            <a:r>
              <a:rPr lang="en-US" dirty="0" err="1" smtClean="0"/>
              <a:t>straling</a:t>
            </a:r>
            <a:r>
              <a:rPr lang="en-US" dirty="0" smtClean="0"/>
              <a:t> is </a:t>
            </a:r>
            <a:r>
              <a:rPr lang="en-US" dirty="0" err="1" smtClean="0"/>
              <a:t>fundamenteel</a:t>
            </a:r>
            <a:r>
              <a:rPr lang="en-US" baseline="0" dirty="0" smtClean="0"/>
              <a:t> </a:t>
            </a:r>
            <a:r>
              <a:rPr lang="en-US" baseline="0" dirty="0" err="1" smtClean="0"/>
              <a:t>onderzoek</a:t>
            </a:r>
            <a:r>
              <a:rPr lang="en-US" baseline="0" dirty="0" smtClean="0"/>
              <a:t>.</a:t>
            </a:r>
          </a:p>
          <a:p>
            <a:r>
              <a:rPr lang="en-US" baseline="0" dirty="0" err="1" smtClean="0"/>
              <a:t>Veel</a:t>
            </a:r>
            <a:r>
              <a:rPr lang="en-US" baseline="0" dirty="0" smtClean="0"/>
              <a:t> </a:t>
            </a:r>
            <a:r>
              <a:rPr lang="en-US" baseline="0" dirty="0" err="1" smtClean="0"/>
              <a:t>vragen</a:t>
            </a:r>
            <a:r>
              <a:rPr lang="en-US" baseline="0" dirty="0" smtClean="0"/>
              <a:t> </a:t>
            </a:r>
            <a:r>
              <a:rPr lang="en-US" baseline="0" dirty="0" err="1" smtClean="0"/>
              <a:t>zullen</a:t>
            </a:r>
            <a:r>
              <a:rPr lang="en-US" baseline="0" dirty="0" smtClean="0"/>
              <a:t> </a:t>
            </a:r>
            <a:r>
              <a:rPr lang="en-US" baseline="0" dirty="0" err="1" smtClean="0"/>
              <a:t>leerlingen</a:t>
            </a:r>
            <a:r>
              <a:rPr lang="en-US" baseline="0" dirty="0" smtClean="0"/>
              <a:t> </a:t>
            </a:r>
            <a:r>
              <a:rPr lang="en-US" baseline="0" dirty="0" err="1" smtClean="0"/>
              <a:t>aanspreken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2D7BA2C-A100-0B46-AC53-A3D1D30AB907}" type="slidenum">
              <a:rPr lang="en-US" smtClean="0"/>
              <a:t>5</a:t>
            </a:fld>
            <a:endParaRPr lang="en-US"/>
          </a:p>
        </p:txBody>
      </p:sp>
    </p:spTree>
    <p:extLst>
      <p:ext uri="{BB962C8B-B14F-4D97-AF65-F5344CB8AC3E}">
        <p14:creationId xmlns:p14="http://schemas.microsoft.com/office/powerpoint/2010/main" val="3214478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Dit plaatje dient</a:t>
            </a:r>
            <a:r>
              <a:rPr lang="nl-NL" baseline="0" noProof="0" dirty="0" smtClean="0"/>
              <a:t> om te benadrukken dat er twee soorten </a:t>
            </a:r>
            <a:r>
              <a:rPr lang="nl-NL" baseline="0" noProof="0" dirty="0" err="1" smtClean="0"/>
              <a:t>showers</a:t>
            </a:r>
            <a:r>
              <a:rPr lang="nl-NL" baseline="0" noProof="0" dirty="0" smtClean="0"/>
              <a:t> zijn. </a:t>
            </a:r>
            <a:r>
              <a:rPr lang="nl-NL" baseline="0" noProof="0" dirty="0" err="1" smtClean="0"/>
              <a:t>Hadronische</a:t>
            </a:r>
            <a:r>
              <a:rPr lang="nl-NL" baseline="0" noProof="0" dirty="0" smtClean="0"/>
              <a:t> </a:t>
            </a:r>
            <a:r>
              <a:rPr lang="nl-NL" baseline="0" noProof="0" dirty="0" err="1" smtClean="0"/>
              <a:t>showers</a:t>
            </a:r>
            <a:r>
              <a:rPr lang="nl-NL" baseline="0" noProof="0" dirty="0" smtClean="0"/>
              <a:t> en elektromagnetische </a:t>
            </a:r>
            <a:r>
              <a:rPr lang="nl-NL" baseline="0" noProof="0" dirty="0" err="1" smtClean="0"/>
              <a:t>showers</a:t>
            </a:r>
            <a:r>
              <a:rPr lang="nl-NL" baseline="0" noProof="0" dirty="0" smtClean="0"/>
              <a:t>. Een PO kan zijn om het verschil uit te </a:t>
            </a:r>
          </a:p>
          <a:p>
            <a:r>
              <a:rPr lang="nl-NL" baseline="0" noProof="0" dirty="0" smtClean="0"/>
              <a:t>zoeken en diverse reactievergelijkingen en te vermelden.</a:t>
            </a:r>
          </a:p>
          <a:p>
            <a:r>
              <a:rPr lang="nl-NL" baseline="0" noProof="0" dirty="0" smtClean="0"/>
              <a:t>Als docent is het belangrijk om aan te geven, dat er verschillen in de ontwikkelingen van </a:t>
            </a:r>
            <a:r>
              <a:rPr lang="nl-NL" baseline="0" noProof="0" dirty="0" err="1" smtClean="0"/>
              <a:t>hadronische</a:t>
            </a:r>
            <a:r>
              <a:rPr lang="nl-NL" baseline="0" noProof="0" dirty="0" smtClean="0"/>
              <a:t> en elektromagnetische </a:t>
            </a:r>
            <a:r>
              <a:rPr lang="nl-NL" baseline="0" noProof="0" dirty="0" err="1" smtClean="0"/>
              <a:t>showers</a:t>
            </a:r>
            <a:r>
              <a:rPr lang="nl-NL" baseline="0" noProof="0" dirty="0" smtClean="0"/>
              <a:t> zijn. </a:t>
            </a:r>
          </a:p>
          <a:p>
            <a:endParaRPr lang="nl-NL" noProof="0" dirty="0"/>
          </a:p>
        </p:txBody>
      </p:sp>
      <p:sp>
        <p:nvSpPr>
          <p:cNvPr id="4" name="Slide Number Placeholder 3"/>
          <p:cNvSpPr>
            <a:spLocks noGrp="1"/>
          </p:cNvSpPr>
          <p:nvPr>
            <p:ph type="sldNum" sz="quarter" idx="10"/>
          </p:nvPr>
        </p:nvSpPr>
        <p:spPr/>
        <p:txBody>
          <a:bodyPr/>
          <a:lstStyle/>
          <a:p>
            <a:fld id="{02D7BA2C-A100-0B46-AC53-A3D1D30AB907}" type="slidenum">
              <a:rPr lang="en-US" smtClean="0"/>
              <a:t>6</a:t>
            </a:fld>
            <a:endParaRPr lang="en-US"/>
          </a:p>
        </p:txBody>
      </p:sp>
    </p:spTree>
    <p:extLst>
      <p:ext uri="{BB962C8B-B14F-4D97-AF65-F5344CB8AC3E}">
        <p14:creationId xmlns:p14="http://schemas.microsoft.com/office/powerpoint/2010/main" val="2903774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err="1" smtClean="0"/>
              <a:t>Greisen</a:t>
            </a:r>
            <a:r>
              <a:rPr lang="nl-NL" baseline="0" noProof="0" dirty="0" smtClean="0"/>
              <a:t> model van de ontwikkeling van een shower als functie van de hoogte. Bron: infopakket: kosmische </a:t>
            </a:r>
            <a:r>
              <a:rPr lang="nl-NL" baseline="0" noProof="0" dirty="0" err="1" smtClean="0"/>
              <a:t>showers</a:t>
            </a:r>
            <a:endParaRPr lang="nl-NL" baseline="0" noProof="0" dirty="0" smtClean="0"/>
          </a:p>
          <a:p>
            <a:r>
              <a:rPr lang="nl-NL" baseline="0" noProof="0" dirty="0" smtClean="0"/>
              <a:t>Op 12 km botst een deeltje op de ander deeltje en er ontstaan meerdere deeltjes. Totdat er uiteindelijk op een hoogte van</a:t>
            </a:r>
          </a:p>
          <a:p>
            <a:r>
              <a:rPr lang="nl-NL" baseline="0" noProof="0" dirty="0" smtClean="0"/>
              <a:t>3,5 km het grootste aantal deeltjes is ontstaan. De energie van de ontstane deeltjes is nu te laag en er kunnen geen nieuwe deeltjes meer </a:t>
            </a:r>
            <a:r>
              <a:rPr lang="nl-NL" baseline="0" noProof="0" dirty="0" smtClean="0"/>
              <a:t>bij gevormd </a:t>
            </a:r>
            <a:r>
              <a:rPr lang="nl-NL" baseline="0" noProof="0" dirty="0" smtClean="0"/>
              <a:t>worden.</a:t>
            </a:r>
          </a:p>
          <a:p>
            <a:r>
              <a:rPr lang="nl-NL" baseline="0" noProof="0" dirty="0" smtClean="0"/>
              <a:t>De shower sterft uit. Een beperkt aantal deeltjes haalt het aardoppervlak. Let wel. Dit is een diagram van een deeltje met +/- 10</a:t>
            </a:r>
            <a:r>
              <a:rPr lang="nl-NL" baseline="30000" noProof="0" dirty="0" smtClean="0"/>
              <a:t>15</a:t>
            </a:r>
            <a:r>
              <a:rPr lang="nl-NL" baseline="0" noProof="0" dirty="0" smtClean="0"/>
              <a:t> </a:t>
            </a:r>
            <a:r>
              <a:rPr lang="nl-NL" baseline="0" noProof="0" dirty="0" err="1" smtClean="0"/>
              <a:t>eV.</a:t>
            </a:r>
            <a:r>
              <a:rPr lang="nl-NL" baseline="0" noProof="0" dirty="0" smtClean="0"/>
              <a:t>  </a:t>
            </a:r>
          </a:p>
          <a:p>
            <a:r>
              <a:rPr lang="nl-NL" baseline="0" noProof="0" dirty="0" smtClean="0"/>
              <a:t>Als het primaire deeltje dat de shower veroorzaakt een hogere energie heeft ligt het maximum van het aantal deeltjes lager.</a:t>
            </a:r>
            <a:endParaRPr lang="nl-NL" noProof="0" dirty="0"/>
          </a:p>
        </p:txBody>
      </p:sp>
      <p:sp>
        <p:nvSpPr>
          <p:cNvPr id="4" name="Slide Number Placeholder 3"/>
          <p:cNvSpPr>
            <a:spLocks noGrp="1"/>
          </p:cNvSpPr>
          <p:nvPr>
            <p:ph type="sldNum" sz="quarter" idx="10"/>
          </p:nvPr>
        </p:nvSpPr>
        <p:spPr/>
        <p:txBody>
          <a:bodyPr/>
          <a:lstStyle/>
          <a:p>
            <a:fld id="{02D7BA2C-A100-0B46-AC53-A3D1D30AB907}" type="slidenum">
              <a:rPr lang="en-US" smtClean="0"/>
              <a:t>7</a:t>
            </a:fld>
            <a:endParaRPr lang="en-US"/>
          </a:p>
        </p:txBody>
      </p:sp>
    </p:spTree>
    <p:extLst>
      <p:ext uri="{BB962C8B-B14F-4D97-AF65-F5344CB8AC3E}">
        <p14:creationId xmlns:p14="http://schemas.microsoft.com/office/powerpoint/2010/main" val="286143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Foto van het sciencepark,</a:t>
            </a:r>
            <a:r>
              <a:rPr lang="nl-NL" baseline="0" noProof="0" dirty="0" smtClean="0"/>
              <a:t> waar een aantal stations te zien zijn. Dat zijn de ski-boxen op de daken met een stations nummer erbij.</a:t>
            </a:r>
          </a:p>
          <a:p>
            <a:r>
              <a:rPr lang="nl-NL" baseline="0" noProof="0" dirty="0" smtClean="0"/>
              <a:t>Wat opvalt is dat de stations in verschillende vormen liggen. Zo ligt 501 in een gelijkzijdige driehoek en 508 in trapezium vorm.</a:t>
            </a:r>
          </a:p>
          <a:p>
            <a:r>
              <a:rPr lang="nl-NL" baseline="0" noProof="0" dirty="0" smtClean="0"/>
              <a:t>Op het sciencepark doen we onderzoek naar kosmische straling en willen graag de stations dichtheid hoog hebben. Om een nauwkeurige energie reconstructie te doen.</a:t>
            </a:r>
          </a:p>
          <a:p>
            <a:r>
              <a:rPr lang="nl-NL" baseline="0" noProof="0" dirty="0" smtClean="0"/>
              <a:t>Ook kunnen we coïncidenties waarnemen omdat er bij de impact van een shower meerdere stations metingen doen.</a:t>
            </a:r>
            <a:endParaRPr lang="nl-NL" noProof="0" dirty="0"/>
          </a:p>
        </p:txBody>
      </p:sp>
      <p:sp>
        <p:nvSpPr>
          <p:cNvPr id="4" name="Slide Number Placeholder 3"/>
          <p:cNvSpPr>
            <a:spLocks noGrp="1"/>
          </p:cNvSpPr>
          <p:nvPr>
            <p:ph type="sldNum" sz="quarter" idx="10"/>
          </p:nvPr>
        </p:nvSpPr>
        <p:spPr/>
        <p:txBody>
          <a:bodyPr/>
          <a:lstStyle/>
          <a:p>
            <a:fld id="{02D7BA2C-A100-0B46-AC53-A3D1D30AB907}" type="slidenum">
              <a:rPr lang="en-US" smtClean="0"/>
              <a:t>8</a:t>
            </a:fld>
            <a:endParaRPr lang="en-US"/>
          </a:p>
        </p:txBody>
      </p:sp>
    </p:spTree>
    <p:extLst>
      <p:ext uri="{BB962C8B-B14F-4D97-AF65-F5344CB8AC3E}">
        <p14:creationId xmlns:p14="http://schemas.microsoft.com/office/powerpoint/2010/main" val="64915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Een primair</a:t>
            </a:r>
            <a:r>
              <a:rPr lang="nl-NL" baseline="0" noProof="0" dirty="0" smtClean="0"/>
              <a:t> deeltje komt vrij bij een supernova explosie, treft in de atmosfeer de kern van een atoom en veroorzaakt een kosmische shower.</a:t>
            </a:r>
          </a:p>
          <a:p>
            <a:r>
              <a:rPr lang="nl-NL" baseline="0" noProof="0" dirty="0" smtClean="0"/>
              <a:t>Deze shower wordt in een kort tijdsinterval gedetecteerd in beide detectoren van een </a:t>
            </a:r>
            <a:r>
              <a:rPr lang="nl-NL" baseline="0" noProof="0" dirty="0" err="1" smtClean="0"/>
              <a:t>HiSPARC</a:t>
            </a:r>
            <a:r>
              <a:rPr lang="nl-NL" baseline="0" noProof="0" dirty="0" smtClean="0"/>
              <a:t> station. Dat signaal gaat naar het </a:t>
            </a:r>
            <a:r>
              <a:rPr lang="nl-NL" baseline="0" noProof="0" dirty="0" err="1" smtClean="0"/>
              <a:t>HiSPARC</a:t>
            </a:r>
            <a:r>
              <a:rPr lang="nl-NL" baseline="0" noProof="0" dirty="0" smtClean="0"/>
              <a:t> kastje. Het kastje heeft </a:t>
            </a:r>
          </a:p>
          <a:p>
            <a:r>
              <a:rPr lang="nl-NL" baseline="0" noProof="0" dirty="0" smtClean="0"/>
              <a:t>Een GPS antenne om de precieze locatie vast te leggen. Via internet en de computer die aan het kastje verbonden zit gaat het signaal naar de database van </a:t>
            </a:r>
            <a:r>
              <a:rPr lang="nl-NL" baseline="0" noProof="0" dirty="0" err="1" smtClean="0"/>
              <a:t>HiSPARC</a:t>
            </a:r>
            <a:r>
              <a:rPr lang="nl-NL" baseline="0" noProof="0" dirty="0" smtClean="0"/>
              <a:t>.</a:t>
            </a:r>
          </a:p>
          <a:p>
            <a:r>
              <a:rPr lang="nl-NL" baseline="0" noProof="0" dirty="0" smtClean="0"/>
              <a:t>Alle verzamelde data is publiek beschikbaar en iedereen kan dus via de </a:t>
            </a:r>
            <a:r>
              <a:rPr lang="nl-NL" baseline="0" noProof="0" dirty="0" err="1" smtClean="0"/>
              <a:t>HiSPARC</a:t>
            </a:r>
            <a:r>
              <a:rPr lang="nl-NL" baseline="0" noProof="0" dirty="0" smtClean="0"/>
              <a:t> site of met de juiste programma’s aan deze data komen.</a:t>
            </a:r>
            <a:endParaRPr lang="nl-NL" noProof="0" dirty="0"/>
          </a:p>
        </p:txBody>
      </p:sp>
      <p:sp>
        <p:nvSpPr>
          <p:cNvPr id="4" name="Slide Number Placeholder 3"/>
          <p:cNvSpPr>
            <a:spLocks noGrp="1"/>
          </p:cNvSpPr>
          <p:nvPr>
            <p:ph type="sldNum" sz="quarter" idx="10"/>
          </p:nvPr>
        </p:nvSpPr>
        <p:spPr/>
        <p:txBody>
          <a:bodyPr/>
          <a:lstStyle/>
          <a:p>
            <a:fld id="{02D7BA2C-A100-0B46-AC53-A3D1D30AB907}" type="slidenum">
              <a:rPr lang="en-US" smtClean="0"/>
              <a:t>9</a:t>
            </a:fld>
            <a:endParaRPr lang="en-US"/>
          </a:p>
        </p:txBody>
      </p:sp>
    </p:spTree>
    <p:extLst>
      <p:ext uri="{BB962C8B-B14F-4D97-AF65-F5344CB8AC3E}">
        <p14:creationId xmlns:p14="http://schemas.microsoft.com/office/powerpoint/2010/main" val="3981554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err="1" smtClean="0"/>
              <a:t>Scintillator</a:t>
            </a:r>
            <a:r>
              <a:rPr lang="nl-NL" baseline="0" noProof="0" dirty="0" smtClean="0"/>
              <a:t> materiaal wat in zwart plastic is in gepakt zal alleen de deeltjes behorend bij de shower detecteren.</a:t>
            </a:r>
          </a:p>
          <a:p>
            <a:r>
              <a:rPr lang="nl-NL" baseline="0" noProof="0" dirty="0" smtClean="0"/>
              <a:t>Informatie over het </a:t>
            </a:r>
            <a:r>
              <a:rPr lang="nl-NL" baseline="0" noProof="0" dirty="0" err="1" smtClean="0"/>
              <a:t>scintillator</a:t>
            </a:r>
            <a:r>
              <a:rPr lang="nl-NL" baseline="0" noProof="0" dirty="0" smtClean="0"/>
              <a:t> materiaal is hier te vinden:</a:t>
            </a:r>
          </a:p>
          <a:p>
            <a:r>
              <a:rPr lang="nl-NL" baseline="0" noProof="0" dirty="0" smtClean="0"/>
              <a:t>http://</a:t>
            </a:r>
            <a:r>
              <a:rPr lang="nl-NL" baseline="0" noProof="0" dirty="0" err="1" smtClean="0"/>
              <a:t>www.hisparc.nl</a:t>
            </a:r>
            <a:r>
              <a:rPr lang="nl-NL" baseline="0" noProof="0" dirty="0" smtClean="0"/>
              <a:t>/docent-student/lesmateriaal/routenet</a:t>
            </a:r>
          </a:p>
          <a:p>
            <a:r>
              <a:rPr lang="nl-NL" baseline="0" noProof="0" dirty="0" smtClean="0"/>
              <a:t>Kies dan ‘detector’ en ‘ fluorescentie’.</a:t>
            </a:r>
          </a:p>
          <a:p>
            <a:endParaRPr lang="nl-NL" baseline="0" noProof="0" dirty="0" smtClean="0"/>
          </a:p>
          <a:p>
            <a:endParaRPr lang="en-US" dirty="0"/>
          </a:p>
        </p:txBody>
      </p:sp>
      <p:sp>
        <p:nvSpPr>
          <p:cNvPr id="4" name="Slide Number Placeholder 3"/>
          <p:cNvSpPr>
            <a:spLocks noGrp="1"/>
          </p:cNvSpPr>
          <p:nvPr>
            <p:ph type="sldNum" sz="quarter" idx="10"/>
          </p:nvPr>
        </p:nvSpPr>
        <p:spPr/>
        <p:txBody>
          <a:bodyPr/>
          <a:lstStyle/>
          <a:p>
            <a:fld id="{02D7BA2C-A100-0B46-AC53-A3D1D30AB907}" type="slidenum">
              <a:rPr lang="en-US" smtClean="0"/>
              <a:t>10</a:t>
            </a:fld>
            <a:endParaRPr lang="en-US"/>
          </a:p>
        </p:txBody>
      </p:sp>
    </p:spTree>
    <p:extLst>
      <p:ext uri="{BB962C8B-B14F-4D97-AF65-F5344CB8AC3E}">
        <p14:creationId xmlns:p14="http://schemas.microsoft.com/office/powerpoint/2010/main" val="1496631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DE5912-CB4F-CE46-97DB-C4853F7BA409}" type="datetimeFigureOut">
              <a:rPr lang="en-US" smtClean="0"/>
              <a:t>15/06/15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00F3F-0EDD-0E40-B04C-29467D0935BD}" type="slidenum">
              <a:rPr lang="en-US" smtClean="0"/>
              <a:t>‹#›</a:t>
            </a:fld>
            <a:endParaRPr lang="en-US"/>
          </a:p>
        </p:txBody>
      </p:sp>
    </p:spTree>
    <p:extLst>
      <p:ext uri="{BB962C8B-B14F-4D97-AF65-F5344CB8AC3E}">
        <p14:creationId xmlns:p14="http://schemas.microsoft.com/office/powerpoint/2010/main" val="668913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DE5912-CB4F-CE46-97DB-C4853F7BA409}" type="datetimeFigureOut">
              <a:rPr lang="en-US" smtClean="0"/>
              <a:t>15/06/15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00F3F-0EDD-0E40-B04C-29467D0935BD}" type="slidenum">
              <a:rPr lang="en-US" smtClean="0"/>
              <a:t>‹#›</a:t>
            </a:fld>
            <a:endParaRPr lang="en-US"/>
          </a:p>
        </p:txBody>
      </p:sp>
    </p:spTree>
    <p:extLst>
      <p:ext uri="{BB962C8B-B14F-4D97-AF65-F5344CB8AC3E}">
        <p14:creationId xmlns:p14="http://schemas.microsoft.com/office/powerpoint/2010/main" val="3066955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DE5912-CB4F-CE46-97DB-C4853F7BA409}" type="datetimeFigureOut">
              <a:rPr lang="en-US" smtClean="0"/>
              <a:t>15/06/15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00F3F-0EDD-0E40-B04C-29467D0935BD}" type="slidenum">
              <a:rPr lang="en-US" smtClean="0"/>
              <a:t>‹#›</a:t>
            </a:fld>
            <a:endParaRPr lang="en-US"/>
          </a:p>
        </p:txBody>
      </p:sp>
    </p:spTree>
    <p:extLst>
      <p:ext uri="{BB962C8B-B14F-4D97-AF65-F5344CB8AC3E}">
        <p14:creationId xmlns:p14="http://schemas.microsoft.com/office/powerpoint/2010/main" val="345104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DE5912-CB4F-CE46-97DB-C4853F7BA409}" type="datetimeFigureOut">
              <a:rPr lang="en-US" smtClean="0"/>
              <a:t>15/06/15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00F3F-0EDD-0E40-B04C-29467D0935BD}" type="slidenum">
              <a:rPr lang="en-US" smtClean="0"/>
              <a:t>‹#›</a:t>
            </a:fld>
            <a:endParaRPr lang="en-US"/>
          </a:p>
        </p:txBody>
      </p:sp>
    </p:spTree>
    <p:extLst>
      <p:ext uri="{BB962C8B-B14F-4D97-AF65-F5344CB8AC3E}">
        <p14:creationId xmlns:p14="http://schemas.microsoft.com/office/powerpoint/2010/main" val="405116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DE5912-CB4F-CE46-97DB-C4853F7BA409}" type="datetimeFigureOut">
              <a:rPr lang="en-US" smtClean="0"/>
              <a:t>15/06/15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00F3F-0EDD-0E40-B04C-29467D0935BD}" type="slidenum">
              <a:rPr lang="en-US" smtClean="0"/>
              <a:t>‹#›</a:t>
            </a:fld>
            <a:endParaRPr lang="en-US"/>
          </a:p>
        </p:txBody>
      </p:sp>
    </p:spTree>
    <p:extLst>
      <p:ext uri="{BB962C8B-B14F-4D97-AF65-F5344CB8AC3E}">
        <p14:creationId xmlns:p14="http://schemas.microsoft.com/office/powerpoint/2010/main" val="189712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DE5912-CB4F-CE46-97DB-C4853F7BA409}" type="datetimeFigureOut">
              <a:rPr lang="en-US" smtClean="0"/>
              <a:t>15/06/15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E00F3F-0EDD-0E40-B04C-29467D0935BD}" type="slidenum">
              <a:rPr lang="en-US" smtClean="0"/>
              <a:t>‹#›</a:t>
            </a:fld>
            <a:endParaRPr lang="en-US"/>
          </a:p>
        </p:txBody>
      </p:sp>
    </p:spTree>
    <p:extLst>
      <p:ext uri="{BB962C8B-B14F-4D97-AF65-F5344CB8AC3E}">
        <p14:creationId xmlns:p14="http://schemas.microsoft.com/office/powerpoint/2010/main" val="825552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DE5912-CB4F-CE46-97DB-C4853F7BA409}" type="datetimeFigureOut">
              <a:rPr lang="en-US" smtClean="0"/>
              <a:t>15/06/15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E00F3F-0EDD-0E40-B04C-29467D0935BD}" type="slidenum">
              <a:rPr lang="en-US" smtClean="0"/>
              <a:t>‹#›</a:t>
            </a:fld>
            <a:endParaRPr lang="en-US"/>
          </a:p>
        </p:txBody>
      </p:sp>
    </p:spTree>
    <p:extLst>
      <p:ext uri="{BB962C8B-B14F-4D97-AF65-F5344CB8AC3E}">
        <p14:creationId xmlns:p14="http://schemas.microsoft.com/office/powerpoint/2010/main" val="2218635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DE5912-CB4F-CE46-97DB-C4853F7BA409}" type="datetimeFigureOut">
              <a:rPr lang="en-US" smtClean="0"/>
              <a:t>15/06/15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E00F3F-0EDD-0E40-B04C-29467D0935BD}" type="slidenum">
              <a:rPr lang="en-US" smtClean="0"/>
              <a:t>‹#›</a:t>
            </a:fld>
            <a:endParaRPr lang="en-US"/>
          </a:p>
        </p:txBody>
      </p:sp>
    </p:spTree>
    <p:extLst>
      <p:ext uri="{BB962C8B-B14F-4D97-AF65-F5344CB8AC3E}">
        <p14:creationId xmlns:p14="http://schemas.microsoft.com/office/powerpoint/2010/main" val="3019031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DE5912-CB4F-CE46-97DB-C4853F7BA409}" type="datetimeFigureOut">
              <a:rPr lang="en-US" smtClean="0"/>
              <a:t>15/06/15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E00F3F-0EDD-0E40-B04C-29467D0935BD}" type="slidenum">
              <a:rPr lang="en-US" smtClean="0"/>
              <a:t>‹#›</a:t>
            </a:fld>
            <a:endParaRPr lang="en-US"/>
          </a:p>
        </p:txBody>
      </p:sp>
    </p:spTree>
    <p:extLst>
      <p:ext uri="{BB962C8B-B14F-4D97-AF65-F5344CB8AC3E}">
        <p14:creationId xmlns:p14="http://schemas.microsoft.com/office/powerpoint/2010/main" val="1991532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DE5912-CB4F-CE46-97DB-C4853F7BA409}" type="datetimeFigureOut">
              <a:rPr lang="en-US" smtClean="0"/>
              <a:t>15/06/15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E00F3F-0EDD-0E40-B04C-29467D0935BD}" type="slidenum">
              <a:rPr lang="en-US" smtClean="0"/>
              <a:t>‹#›</a:t>
            </a:fld>
            <a:endParaRPr lang="en-US"/>
          </a:p>
        </p:txBody>
      </p:sp>
    </p:spTree>
    <p:extLst>
      <p:ext uri="{BB962C8B-B14F-4D97-AF65-F5344CB8AC3E}">
        <p14:creationId xmlns:p14="http://schemas.microsoft.com/office/powerpoint/2010/main" val="3241918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DE5912-CB4F-CE46-97DB-C4853F7BA409}" type="datetimeFigureOut">
              <a:rPr lang="en-US" smtClean="0"/>
              <a:t>15/06/15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E00F3F-0EDD-0E40-B04C-29467D0935BD}" type="slidenum">
              <a:rPr lang="en-US" smtClean="0"/>
              <a:t>‹#›</a:t>
            </a:fld>
            <a:endParaRPr lang="en-US"/>
          </a:p>
        </p:txBody>
      </p:sp>
    </p:spTree>
    <p:extLst>
      <p:ext uri="{BB962C8B-B14F-4D97-AF65-F5344CB8AC3E}">
        <p14:creationId xmlns:p14="http://schemas.microsoft.com/office/powerpoint/2010/main" val="21476242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DE5912-CB4F-CE46-97DB-C4853F7BA409}" type="datetimeFigureOut">
              <a:rPr lang="en-US" smtClean="0"/>
              <a:t>15/06/15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E00F3F-0EDD-0E40-B04C-29467D0935BD}" type="slidenum">
              <a:rPr lang="en-US" smtClean="0"/>
              <a:t>‹#›</a:t>
            </a:fld>
            <a:endParaRPr lang="en-US"/>
          </a:p>
        </p:txBody>
      </p:sp>
    </p:spTree>
    <p:extLst>
      <p:ext uri="{BB962C8B-B14F-4D97-AF65-F5344CB8AC3E}">
        <p14:creationId xmlns:p14="http://schemas.microsoft.com/office/powerpoint/2010/main" val="3514835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hyperlink" Target="http://data.hisparc.nl/media/jsparc/station_simulation.html"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19.png"/><Relationship Id="rId6" Type="http://schemas.openxmlformats.org/officeDocument/2006/relationships/image" Target="../media/image20.png"/><Relationship Id="rId1" Type="http://schemas.microsoft.com/office/2007/relationships/media" Target="../media/media2.mov"/><Relationship Id="rId2" Type="http://schemas.openxmlformats.org/officeDocument/2006/relationships/video" Target="../media/media2.mo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1.mpg"/><Relationship Id="rId2" Type="http://schemas.openxmlformats.org/officeDocument/2006/relationships/video" Target="../media/media1.m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data.hisparc.nl/media/jsparc/jsparc.html"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hyperlink" Target="http://www.hisparc.nl/docent-student/lesmateriaal/informatie-pakket/" TargetMode="External"/><Relationship Id="rId4" Type="http://schemas.openxmlformats.org/officeDocument/2006/relationships/hyperlink" Target="http://www.hisparc.nl/docent-student/lesmateriaal/routenet/" TargetMode="External"/><Relationship Id="rId5" Type="http://schemas.openxmlformats.org/officeDocument/2006/relationships/hyperlink" Target="http://data.hisparc.nl/media/jsparc/jsparc.html" TargetMode="External"/><Relationship Id="rId6" Type="http://schemas.openxmlformats.org/officeDocument/2006/relationships/hyperlink" Target="http://data.hisparc.nl/data/download/" TargetMode="External"/><Relationship Id="rId7" Type="http://schemas.openxmlformats.org/officeDocument/2006/relationships/hyperlink" Target="http://data.hisparc.nl/" TargetMode="External"/><Relationship Id="rId8" Type="http://schemas.openxmlformats.org/officeDocument/2006/relationships/hyperlink" Target="http://data.hisparc.nl/media/jsparc/event-display/index.html" TargetMode="External"/><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4.emf"/></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91801Y1lsCg" TargetMode="External"/><Relationship Id="rId4" Type="http://schemas.openxmlformats.org/officeDocument/2006/relationships/hyperlink" Target="https://www.youtube.com/watch?v=nkydJXigkRE"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780902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3254476" y="861857"/>
            <a:ext cx="1967005" cy="584776"/>
          </a:xfrm>
          <a:prstGeom prst="rect">
            <a:avLst/>
          </a:prstGeom>
          <a:noFill/>
        </p:spPr>
        <p:txBody>
          <a:bodyPr wrap="none" rtlCol="0">
            <a:spAutoFit/>
          </a:bodyPr>
          <a:lstStyle/>
          <a:p>
            <a:r>
              <a:rPr lang="en-US" sz="3200" dirty="0" smtClean="0">
                <a:solidFill>
                  <a:schemeClr val="bg1"/>
                </a:solidFill>
              </a:rPr>
              <a:t>Scintillator</a:t>
            </a:r>
            <a:endParaRPr lang="en-US" sz="3200" dirty="0">
              <a:solidFill>
                <a:schemeClr val="bg1"/>
              </a:solidFill>
            </a:endParaRPr>
          </a:p>
        </p:txBody>
      </p:sp>
      <p:sp>
        <p:nvSpPr>
          <p:cNvPr id="7" name="TextBox 6"/>
          <p:cNvSpPr txBox="1"/>
          <p:nvPr/>
        </p:nvSpPr>
        <p:spPr>
          <a:xfrm>
            <a:off x="1303635" y="3243305"/>
            <a:ext cx="7155312" cy="2246769"/>
          </a:xfrm>
          <a:prstGeom prst="rect">
            <a:avLst/>
          </a:prstGeom>
          <a:noFill/>
        </p:spPr>
        <p:txBody>
          <a:bodyPr wrap="square" rtlCol="0">
            <a:spAutoFit/>
          </a:bodyPr>
          <a:lstStyle/>
          <a:p>
            <a:r>
              <a:rPr lang="nl-NL" sz="2000" dirty="0" smtClean="0">
                <a:latin typeface="Arial"/>
                <a:cs typeface="Arial"/>
              </a:rPr>
              <a:t>Lichtdicht verpakt</a:t>
            </a:r>
          </a:p>
          <a:p>
            <a:endParaRPr lang="nl-NL" sz="2000" dirty="0" smtClean="0">
              <a:latin typeface="Arial"/>
              <a:cs typeface="Arial"/>
            </a:endParaRPr>
          </a:p>
          <a:p>
            <a:r>
              <a:rPr lang="nl-NL" sz="2000" dirty="0" smtClean="0">
                <a:solidFill>
                  <a:srgbClr val="FF0000"/>
                </a:solidFill>
                <a:latin typeface="Arial"/>
                <a:cs typeface="Arial"/>
              </a:rPr>
              <a:t>Muonen,</a:t>
            </a:r>
            <a:r>
              <a:rPr lang="nl-NL" sz="2000" dirty="0" smtClean="0">
                <a:latin typeface="Arial"/>
                <a:cs typeface="Arial"/>
              </a:rPr>
              <a:t> </a:t>
            </a:r>
            <a:r>
              <a:rPr lang="nl-NL" sz="2000" dirty="0" err="1" smtClean="0">
                <a:solidFill>
                  <a:srgbClr val="FF0000"/>
                </a:solidFill>
                <a:latin typeface="Arial"/>
                <a:cs typeface="Arial"/>
              </a:rPr>
              <a:t>electronen</a:t>
            </a:r>
            <a:r>
              <a:rPr lang="nl-NL" sz="2000" dirty="0" smtClean="0">
                <a:latin typeface="Arial"/>
                <a:cs typeface="Arial"/>
              </a:rPr>
              <a:t> en </a:t>
            </a:r>
            <a:r>
              <a:rPr lang="nl-NL" sz="2000" dirty="0" smtClean="0">
                <a:solidFill>
                  <a:srgbClr val="FF0000"/>
                </a:solidFill>
                <a:latin typeface="Arial"/>
                <a:cs typeface="Arial"/>
              </a:rPr>
              <a:t>fotonen</a:t>
            </a:r>
            <a:r>
              <a:rPr lang="nl-NL" sz="2000" dirty="0" smtClean="0">
                <a:latin typeface="Arial"/>
                <a:cs typeface="Arial"/>
              </a:rPr>
              <a:t> gaan door </a:t>
            </a:r>
            <a:r>
              <a:rPr lang="nl-NL" sz="2000" dirty="0" err="1" smtClean="0">
                <a:latin typeface="Arial"/>
                <a:cs typeface="Arial"/>
              </a:rPr>
              <a:t>scintillator</a:t>
            </a:r>
            <a:endParaRPr lang="nl-NL" sz="2000" dirty="0" smtClean="0">
              <a:latin typeface="Arial"/>
              <a:cs typeface="Arial"/>
            </a:endParaRPr>
          </a:p>
          <a:p>
            <a:endParaRPr lang="nl-NL" sz="2000" dirty="0" smtClean="0">
              <a:latin typeface="Arial"/>
              <a:cs typeface="Arial"/>
            </a:endParaRPr>
          </a:p>
          <a:p>
            <a:r>
              <a:rPr lang="nl-NL" sz="2000" dirty="0" smtClean="0">
                <a:latin typeface="Arial"/>
                <a:cs typeface="Arial"/>
              </a:rPr>
              <a:t>Worden afgeremd, verliezen energie, energie voor scintillatie</a:t>
            </a:r>
          </a:p>
          <a:p>
            <a:endParaRPr lang="nl-NL" sz="2000" dirty="0" smtClean="0">
              <a:latin typeface="Arial"/>
              <a:cs typeface="Arial"/>
            </a:endParaRPr>
          </a:p>
          <a:p>
            <a:r>
              <a:rPr lang="nl-NL" sz="2000" dirty="0" smtClean="0">
                <a:latin typeface="Arial"/>
                <a:cs typeface="Arial"/>
              </a:rPr>
              <a:t>Lage detectie kans voor fotonen</a:t>
            </a:r>
            <a:endParaRPr lang="nl-NL" sz="2000" dirty="0">
              <a:latin typeface="Arial"/>
              <a:cs typeface="Arial"/>
            </a:endParaRPr>
          </a:p>
        </p:txBody>
      </p:sp>
    </p:spTree>
    <p:extLst>
      <p:ext uri="{BB962C8B-B14F-4D97-AF65-F5344CB8AC3E}">
        <p14:creationId xmlns:p14="http://schemas.microsoft.com/office/powerpoint/2010/main" val="213806340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552526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508531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vent_traces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45" y="2293225"/>
            <a:ext cx="7203536" cy="4060003"/>
          </a:xfrm>
          <a:prstGeom prst="rect">
            <a:avLst/>
          </a:prstGeom>
        </p:spPr>
      </p:pic>
      <p:sp>
        <p:nvSpPr>
          <p:cNvPr id="5" name="TextBox 4"/>
          <p:cNvSpPr txBox="1"/>
          <p:nvPr/>
        </p:nvSpPr>
        <p:spPr>
          <a:xfrm>
            <a:off x="612245" y="419596"/>
            <a:ext cx="7437649" cy="1569660"/>
          </a:xfrm>
          <a:prstGeom prst="rect">
            <a:avLst/>
          </a:prstGeom>
          <a:noFill/>
        </p:spPr>
        <p:txBody>
          <a:bodyPr wrap="square" rtlCol="0">
            <a:spAutoFit/>
          </a:bodyPr>
          <a:lstStyle/>
          <a:p>
            <a:r>
              <a:rPr lang="nl-NL" sz="2400" b="1" dirty="0" smtClean="0"/>
              <a:t>Data van een station met 4 detectoren die allemaal geraakt worden door een shower.</a:t>
            </a:r>
          </a:p>
          <a:p>
            <a:r>
              <a:rPr lang="nl-NL" sz="2400" b="1" dirty="0" smtClean="0"/>
              <a:t>En minimaal een deeltje registreren.</a:t>
            </a:r>
          </a:p>
          <a:p>
            <a:r>
              <a:rPr lang="nl-NL" sz="2400" b="1" dirty="0" smtClean="0">
                <a:hlinkClick r:id="rId4"/>
              </a:rPr>
              <a:t>Detector en showers simulatie</a:t>
            </a:r>
            <a:endParaRPr lang="nl-NL" sz="2400" b="1" dirty="0"/>
          </a:p>
        </p:txBody>
      </p:sp>
    </p:spTree>
    <p:extLst>
      <p:ext uri="{BB962C8B-B14F-4D97-AF65-F5344CB8AC3E}">
        <p14:creationId xmlns:p14="http://schemas.microsoft.com/office/powerpoint/2010/main" val="33566114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2245" y="419596"/>
            <a:ext cx="7437649" cy="1200328"/>
          </a:xfrm>
          <a:prstGeom prst="rect">
            <a:avLst/>
          </a:prstGeom>
          <a:noFill/>
        </p:spPr>
        <p:txBody>
          <a:bodyPr wrap="square" rtlCol="0">
            <a:spAutoFit/>
          </a:bodyPr>
          <a:lstStyle/>
          <a:p>
            <a:r>
              <a:rPr lang="nl-NL" sz="2400" b="1" dirty="0" smtClean="0"/>
              <a:t>De tijd waarop een shower gedetecteerd wordt is van belang om de richting te bepalen waaruit de shower is gekomen.</a:t>
            </a:r>
          </a:p>
        </p:txBody>
      </p:sp>
      <p:pic>
        <p:nvPicPr>
          <p:cNvPr id="6" name="Picture 5" descr="Arrivaltime_pul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36" y="2292031"/>
            <a:ext cx="7734300" cy="3115554"/>
          </a:xfrm>
          <a:prstGeom prst="rect">
            <a:avLst/>
          </a:prstGeom>
        </p:spPr>
      </p:pic>
    </p:spTree>
    <p:extLst>
      <p:ext uri="{BB962C8B-B14F-4D97-AF65-F5344CB8AC3E}">
        <p14:creationId xmlns:p14="http://schemas.microsoft.com/office/powerpoint/2010/main" val="18538882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2245" y="419596"/>
            <a:ext cx="7437649" cy="1200328"/>
          </a:xfrm>
          <a:prstGeom prst="rect">
            <a:avLst/>
          </a:prstGeom>
          <a:noFill/>
        </p:spPr>
        <p:txBody>
          <a:bodyPr wrap="square" rtlCol="0">
            <a:spAutoFit/>
          </a:bodyPr>
          <a:lstStyle/>
          <a:p>
            <a:r>
              <a:rPr lang="nl-NL" sz="2400" b="1" dirty="0" smtClean="0"/>
              <a:t>De hoogte van de pieken zegt iets over het aantal deeltjes wat gedetecteerd is. Pas op er is veel statistiek in onze meting.</a:t>
            </a:r>
          </a:p>
        </p:txBody>
      </p:sp>
      <p:pic>
        <p:nvPicPr>
          <p:cNvPr id="2" name="Picture 1" descr="mi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45" y="2489067"/>
            <a:ext cx="7734300" cy="3159341"/>
          </a:xfrm>
          <a:prstGeom prst="rect">
            <a:avLst/>
          </a:prstGeom>
        </p:spPr>
      </p:pic>
    </p:spTree>
    <p:extLst>
      <p:ext uri="{BB962C8B-B14F-4D97-AF65-F5344CB8AC3E}">
        <p14:creationId xmlns:p14="http://schemas.microsoft.com/office/powerpoint/2010/main" val="182616242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2245" y="419596"/>
            <a:ext cx="7734300" cy="1569660"/>
          </a:xfrm>
          <a:prstGeom prst="rect">
            <a:avLst/>
          </a:prstGeom>
          <a:noFill/>
        </p:spPr>
        <p:txBody>
          <a:bodyPr wrap="square" rtlCol="0">
            <a:spAutoFit/>
          </a:bodyPr>
          <a:lstStyle/>
          <a:p>
            <a:r>
              <a:rPr lang="nl-NL" sz="2400" b="1" dirty="0" smtClean="0"/>
              <a:t>Er worden heel veel events per dag gemeten. De puls hoogten van al die events worden per dag uitgezet in een histogram. De meest voorkomende piek is de MIP piek. Die waarde staat voor 1 deeltje in de detector.</a:t>
            </a:r>
          </a:p>
        </p:txBody>
      </p:sp>
      <p:pic>
        <p:nvPicPr>
          <p:cNvPr id="3" name="Picture 2" descr="MIP_histogr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45" y="2205496"/>
            <a:ext cx="7734300" cy="3355339"/>
          </a:xfrm>
          <a:prstGeom prst="rect">
            <a:avLst/>
          </a:prstGeom>
        </p:spPr>
      </p:pic>
    </p:spTree>
    <p:extLst>
      <p:ext uri="{BB962C8B-B14F-4D97-AF65-F5344CB8AC3E}">
        <p14:creationId xmlns:p14="http://schemas.microsoft.com/office/powerpoint/2010/main" val="50274880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2244" y="419596"/>
            <a:ext cx="8321013" cy="1569660"/>
          </a:xfrm>
          <a:prstGeom prst="rect">
            <a:avLst/>
          </a:prstGeom>
          <a:noFill/>
        </p:spPr>
        <p:txBody>
          <a:bodyPr wrap="square" rtlCol="0">
            <a:spAutoFit/>
          </a:bodyPr>
          <a:lstStyle/>
          <a:p>
            <a:r>
              <a:rPr lang="nl-NL" sz="2400" b="1" dirty="0" smtClean="0"/>
              <a:t>Omdat voor de reconstructie van kosmische </a:t>
            </a:r>
            <a:r>
              <a:rPr lang="nl-NL" sz="2400" b="1" dirty="0" err="1" smtClean="0"/>
              <a:t>showers</a:t>
            </a:r>
            <a:r>
              <a:rPr lang="nl-NL" sz="2400" b="1" dirty="0" smtClean="0"/>
              <a:t> het aantal deeltjes heel belangrijk is. Proberen we een betere maat voor het aantal deeltjes te verkrijgen. We bepalen het oppervlak onder de puls grafiek die we meten -&gt; Puls integraal.</a:t>
            </a:r>
          </a:p>
        </p:txBody>
      </p:sp>
      <p:pic>
        <p:nvPicPr>
          <p:cNvPr id="2" name="Picture 1" descr="pulsintegra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115" y="2795570"/>
            <a:ext cx="8298296" cy="2765265"/>
          </a:xfrm>
          <a:prstGeom prst="rect">
            <a:avLst/>
          </a:prstGeom>
        </p:spPr>
      </p:pic>
    </p:spTree>
    <p:extLst>
      <p:ext uri="{BB962C8B-B14F-4D97-AF65-F5344CB8AC3E}">
        <p14:creationId xmlns:p14="http://schemas.microsoft.com/office/powerpoint/2010/main" val="27169632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3941708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Display </a:t>
            </a:r>
            <a:endParaRPr lang="en-US" dirty="0"/>
          </a:p>
        </p:txBody>
      </p:sp>
      <p:pic>
        <p:nvPicPr>
          <p:cNvPr id="4" name="event_display.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1716088"/>
            <a:ext cx="8229600" cy="4294187"/>
          </a:xfrm>
        </p:spPr>
      </p:pic>
      <p:pic>
        <p:nvPicPr>
          <p:cNvPr id="6" name="Picture 5"/>
          <p:cNvPicPr>
            <a:picLocks noChangeAspect="1"/>
          </p:cNvPicPr>
          <p:nvPr/>
        </p:nvPicPr>
        <p:blipFill>
          <a:blip r:embed="rId6"/>
          <a:stretch>
            <a:fillRect/>
          </a:stretch>
        </p:blipFill>
        <p:spPr>
          <a:xfrm>
            <a:off x="457200" y="6025833"/>
            <a:ext cx="8268190" cy="626806"/>
          </a:xfrm>
          <a:prstGeom prst="rect">
            <a:avLst/>
          </a:prstGeom>
        </p:spPr>
      </p:pic>
    </p:spTree>
    <p:extLst>
      <p:ext uri="{BB962C8B-B14F-4D97-AF65-F5344CB8AC3E}">
        <p14:creationId xmlns:p14="http://schemas.microsoft.com/office/powerpoint/2010/main" val="268361038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docs.hisparc.nl/station-software/doc/_static/head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88639"/>
            <a:ext cx="1728192" cy="576065"/>
          </a:xfrm>
          <a:prstGeom prst="rect">
            <a:avLst/>
          </a:prstGeom>
          <a:noFill/>
          <a:extLst>
            <a:ext uri="{909E8E84-426E-40dd-AFC4-6F175D3DCCD1}">
              <a14:hiddenFill xmlns:a14="http://schemas.microsoft.com/office/drawing/2010/main">
                <a:solidFill>
                  <a:srgbClr val="FFFFFF"/>
                </a:solidFill>
              </a14:hiddenFill>
            </a:ext>
          </a:extLst>
        </p:spPr>
      </p:pic>
      <p:pic>
        <p:nvPicPr>
          <p:cNvPr id="3" name="a1.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2027795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t>
            </a:r>
            <a:r>
              <a:rPr lang="en-US" dirty="0" err="1" smtClean="0"/>
              <a:t>downloaden</a:t>
            </a:r>
            <a:r>
              <a:rPr lang="en-US" dirty="0" smtClean="0"/>
              <a:t> van </a:t>
            </a:r>
            <a:r>
              <a:rPr lang="en-US" dirty="0" err="1" smtClean="0"/>
              <a:t>HiSPARC</a:t>
            </a:r>
            <a:endParaRPr lang="en-US" dirty="0"/>
          </a:p>
        </p:txBody>
      </p:sp>
      <p:pic>
        <p:nvPicPr>
          <p:cNvPr id="8" name="Content Placeholder 7"/>
          <p:cNvPicPr>
            <a:picLocks noGrp="1" noChangeAspect="1"/>
          </p:cNvPicPr>
          <p:nvPr>
            <p:ph idx="1"/>
          </p:nvPr>
        </p:nvPicPr>
        <p:blipFill>
          <a:blip r:embed="rId3"/>
          <a:srcRect t="13336" b="13336"/>
          <a:stretch>
            <a:fillRect/>
          </a:stretch>
        </p:blipFill>
        <p:spPr>
          <a:xfrm>
            <a:off x="457200" y="1417638"/>
            <a:ext cx="8229600" cy="4525963"/>
          </a:xfrm>
        </p:spPr>
      </p:pic>
    </p:spTree>
    <p:extLst>
      <p:ext uri="{BB962C8B-B14F-4D97-AF65-F5344CB8AC3E}">
        <p14:creationId xmlns:p14="http://schemas.microsoft.com/office/powerpoint/2010/main" val="115006359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Data downloaden van </a:t>
            </a:r>
            <a:r>
              <a:rPr lang="nl-NL" dirty="0" err="1" smtClean="0"/>
              <a:t>HiSPARC</a:t>
            </a:r>
            <a:endParaRPr lang="nl-NL" dirty="0"/>
          </a:p>
        </p:txBody>
      </p:sp>
      <p:sp>
        <p:nvSpPr>
          <p:cNvPr id="3" name="Content Placeholder 2"/>
          <p:cNvSpPr>
            <a:spLocks noGrp="1"/>
          </p:cNvSpPr>
          <p:nvPr>
            <p:ph idx="1"/>
          </p:nvPr>
        </p:nvSpPr>
        <p:spPr/>
        <p:txBody>
          <a:bodyPr/>
          <a:lstStyle/>
          <a:p>
            <a:r>
              <a:rPr lang="nl-NL" dirty="0" smtClean="0"/>
              <a:t>Data kan gebruikt worden om snelle </a:t>
            </a:r>
            <a:r>
              <a:rPr lang="nl-NL" dirty="0" err="1" smtClean="0"/>
              <a:t>plotjes</a:t>
            </a:r>
            <a:r>
              <a:rPr lang="nl-NL" dirty="0" smtClean="0"/>
              <a:t> te maken.</a:t>
            </a:r>
          </a:p>
          <a:p>
            <a:endParaRPr lang="en-US" dirty="0"/>
          </a:p>
        </p:txBody>
      </p:sp>
    </p:spTree>
    <p:extLst>
      <p:ext uri="{BB962C8B-B14F-4D97-AF65-F5344CB8AC3E}">
        <p14:creationId xmlns:p14="http://schemas.microsoft.com/office/powerpoint/2010/main" val="115107906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412080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jSPARC</a:t>
            </a:r>
            <a:endParaRPr lang="en-US" dirty="0"/>
          </a:p>
        </p:txBody>
      </p:sp>
      <p:sp>
        <p:nvSpPr>
          <p:cNvPr id="3" name="Content Placeholder 2"/>
          <p:cNvSpPr>
            <a:spLocks noGrp="1"/>
          </p:cNvSpPr>
          <p:nvPr>
            <p:ph idx="1"/>
          </p:nvPr>
        </p:nvSpPr>
        <p:spPr>
          <a:xfrm>
            <a:off x="457200" y="1600200"/>
            <a:ext cx="8229600" cy="2340549"/>
          </a:xfrm>
        </p:spPr>
        <p:txBody>
          <a:bodyPr/>
          <a:lstStyle/>
          <a:p>
            <a:r>
              <a:rPr lang="nl-NL" dirty="0" smtClean="0"/>
              <a:t>Echte data: energie reconstructie, door schuiven van de </a:t>
            </a:r>
            <a:r>
              <a:rPr lang="nl-NL" dirty="0" err="1" smtClean="0"/>
              <a:t>showercore</a:t>
            </a:r>
            <a:r>
              <a:rPr lang="nl-NL" dirty="0" smtClean="0"/>
              <a:t>.</a:t>
            </a:r>
          </a:p>
          <a:p>
            <a:pPr marL="0" indent="0">
              <a:buNone/>
            </a:pPr>
            <a:r>
              <a:rPr lang="nl-NL" dirty="0" smtClean="0"/>
              <a:t>Link: kies ‘get </a:t>
            </a:r>
            <a:r>
              <a:rPr lang="nl-NL" dirty="0" err="1" smtClean="0"/>
              <a:t>example</a:t>
            </a:r>
            <a:r>
              <a:rPr lang="nl-NL" dirty="0" smtClean="0"/>
              <a:t>’ voor demo.</a:t>
            </a:r>
          </a:p>
          <a:p>
            <a:pPr marL="0" indent="0">
              <a:buNone/>
            </a:pPr>
            <a:r>
              <a:rPr lang="nl-NL" dirty="0" smtClean="0"/>
              <a:t>-</a:t>
            </a:r>
            <a:r>
              <a:rPr lang="nl-NL" dirty="0" smtClean="0">
                <a:hlinkClick r:id="rId3"/>
              </a:rPr>
              <a:t>http://data.hisparc.nl/media/jsparc/jsparc.html</a:t>
            </a:r>
            <a:endParaRPr lang="nl-NL" dirty="0" smtClean="0"/>
          </a:p>
          <a:p>
            <a:pPr marL="0" indent="0">
              <a:buNone/>
            </a:pPr>
            <a:endParaRPr lang="en-US" dirty="0"/>
          </a:p>
        </p:txBody>
      </p:sp>
    </p:spTree>
    <p:extLst>
      <p:ext uri="{BB962C8B-B14F-4D97-AF65-F5344CB8AC3E}">
        <p14:creationId xmlns:p14="http://schemas.microsoft.com/office/powerpoint/2010/main" val="278667822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5-18 at 12.08.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45947"/>
            <a:ext cx="9144000" cy="4546553"/>
          </a:xfrm>
          <a:prstGeom prst="rect">
            <a:avLst/>
          </a:prstGeom>
        </p:spPr>
      </p:pic>
      <p:sp>
        <p:nvSpPr>
          <p:cNvPr id="7" name="Title 1"/>
          <p:cNvSpPr>
            <a:spLocks noGrp="1"/>
          </p:cNvSpPr>
          <p:nvPr>
            <p:ph type="title"/>
          </p:nvPr>
        </p:nvSpPr>
        <p:spPr>
          <a:xfrm>
            <a:off x="457200" y="274638"/>
            <a:ext cx="8229600" cy="1143000"/>
          </a:xfrm>
        </p:spPr>
        <p:txBody>
          <a:bodyPr/>
          <a:lstStyle/>
          <a:p>
            <a:r>
              <a:rPr lang="en-US" dirty="0" err="1" smtClean="0"/>
              <a:t>jSPARC</a:t>
            </a:r>
            <a:r>
              <a:rPr lang="en-US" dirty="0" smtClean="0"/>
              <a:t> -example</a:t>
            </a:r>
            <a:endParaRPr lang="en-US" dirty="0"/>
          </a:p>
        </p:txBody>
      </p:sp>
    </p:spTree>
    <p:extLst>
      <p:ext uri="{BB962C8B-B14F-4D97-AF65-F5344CB8AC3E}">
        <p14:creationId xmlns:p14="http://schemas.microsoft.com/office/powerpoint/2010/main" val="130674830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Opdrachten</a:t>
            </a:r>
            <a:r>
              <a:rPr lang="en-US" dirty="0" smtClean="0"/>
              <a:t> PO </a:t>
            </a:r>
            <a:r>
              <a:rPr lang="en-US" dirty="0" err="1" smtClean="0"/>
              <a:t>HiSPARC</a:t>
            </a:r>
            <a:endParaRPr lang="en-US" dirty="0"/>
          </a:p>
        </p:txBody>
      </p:sp>
      <p:sp>
        <p:nvSpPr>
          <p:cNvPr id="3" name="Content Placeholder 2"/>
          <p:cNvSpPr>
            <a:spLocks noGrp="1"/>
          </p:cNvSpPr>
          <p:nvPr>
            <p:ph idx="1"/>
          </p:nvPr>
        </p:nvSpPr>
        <p:spPr>
          <a:xfrm>
            <a:off x="457200" y="1600200"/>
            <a:ext cx="8229600" cy="4945824"/>
          </a:xfrm>
        </p:spPr>
        <p:txBody>
          <a:bodyPr>
            <a:normAutofit lnSpcReduction="10000"/>
          </a:bodyPr>
          <a:lstStyle/>
          <a:p>
            <a:r>
              <a:rPr lang="nl-NL" dirty="0" smtClean="0"/>
              <a:t>Dataretrieval zoek data van een station en maak zinnige </a:t>
            </a:r>
            <a:r>
              <a:rPr lang="nl-NL" dirty="0" err="1" smtClean="0"/>
              <a:t>plotjes</a:t>
            </a:r>
            <a:r>
              <a:rPr lang="nl-NL" dirty="0" smtClean="0"/>
              <a:t>. Demo.</a:t>
            </a:r>
          </a:p>
          <a:p>
            <a:r>
              <a:rPr lang="nl-NL" dirty="0" smtClean="0"/>
              <a:t>Stel het station van je school in. </a:t>
            </a:r>
          </a:p>
          <a:p>
            <a:r>
              <a:rPr lang="nl-NL" dirty="0" smtClean="0"/>
              <a:t>Correlaties bliksem en kosmische </a:t>
            </a:r>
            <a:r>
              <a:rPr lang="nl-NL" dirty="0" err="1" smtClean="0"/>
              <a:t>showers</a:t>
            </a:r>
            <a:r>
              <a:rPr lang="nl-NL" dirty="0" smtClean="0"/>
              <a:t>.</a:t>
            </a:r>
          </a:p>
          <a:p>
            <a:r>
              <a:rPr lang="nl-NL" dirty="0" err="1" smtClean="0"/>
              <a:t>Hadronische</a:t>
            </a:r>
            <a:r>
              <a:rPr lang="nl-NL" dirty="0" smtClean="0"/>
              <a:t> </a:t>
            </a:r>
            <a:r>
              <a:rPr lang="nl-NL" dirty="0" err="1" smtClean="0"/>
              <a:t>vs</a:t>
            </a:r>
            <a:r>
              <a:rPr lang="nl-NL" dirty="0" smtClean="0"/>
              <a:t> elektromagnetische shower</a:t>
            </a:r>
          </a:p>
          <a:p>
            <a:r>
              <a:rPr lang="nl-NL" dirty="0" err="1" smtClean="0"/>
              <a:t>jSPARC</a:t>
            </a:r>
            <a:r>
              <a:rPr lang="nl-NL" dirty="0" smtClean="0"/>
              <a:t> sessie doen en </a:t>
            </a:r>
            <a:r>
              <a:rPr lang="nl-NL" dirty="0" err="1" smtClean="0"/>
              <a:t>core</a:t>
            </a:r>
            <a:r>
              <a:rPr lang="nl-NL" dirty="0" smtClean="0"/>
              <a:t> reconstructie doen van een aantal events.</a:t>
            </a:r>
          </a:p>
          <a:p>
            <a:r>
              <a:rPr lang="nl-NL" dirty="0" smtClean="0"/>
              <a:t>Werking van de PMT buis onderzoek en uitleggen.</a:t>
            </a:r>
          </a:p>
          <a:p>
            <a:endParaRPr lang="en-US" dirty="0" smtClean="0"/>
          </a:p>
          <a:p>
            <a:endParaRPr lang="en-US" dirty="0" smtClean="0"/>
          </a:p>
          <a:p>
            <a:pPr marL="0" indent="0">
              <a:buNone/>
            </a:pPr>
            <a:endParaRPr lang="en-US" dirty="0"/>
          </a:p>
        </p:txBody>
      </p:sp>
    </p:spTree>
    <p:extLst>
      <p:ext uri="{BB962C8B-B14F-4D97-AF65-F5344CB8AC3E}">
        <p14:creationId xmlns:p14="http://schemas.microsoft.com/office/powerpoint/2010/main" val="80034978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Lesmateriaal</a:t>
            </a:r>
            <a:endParaRPr lang="en-US" dirty="0" smtClean="0">
              <a:hlinkClick r:id="rId3"/>
            </a:endParaRPr>
          </a:p>
          <a:p>
            <a:pPr marL="0" indent="0">
              <a:buNone/>
            </a:pPr>
            <a:r>
              <a:rPr lang="en-US" dirty="0" smtClean="0">
                <a:hlinkClick r:id="rId3"/>
              </a:rPr>
              <a:t>http://www.hisparc.nl/docent-student/lesmateriaal/informatie-pakket/</a:t>
            </a:r>
            <a:endParaRPr lang="en-US" dirty="0" smtClean="0"/>
          </a:p>
          <a:p>
            <a:pPr marL="0" indent="0">
              <a:buNone/>
            </a:pPr>
            <a:r>
              <a:rPr lang="en-US" dirty="0" smtClean="0">
                <a:hlinkClick r:id="rId4"/>
              </a:rPr>
              <a:t>http://www.hisparc.nl/docent-student/lesmateriaal/routenet/</a:t>
            </a:r>
            <a:endParaRPr lang="en-US" dirty="0" smtClean="0"/>
          </a:p>
          <a:p>
            <a:r>
              <a:rPr lang="en-US" dirty="0" err="1" smtClean="0"/>
              <a:t>jSPARc</a:t>
            </a:r>
            <a:r>
              <a:rPr lang="en-US" dirty="0" smtClean="0"/>
              <a:t> </a:t>
            </a:r>
            <a:r>
              <a:rPr lang="en-US" dirty="0" err="1" smtClean="0"/>
              <a:t>sessie</a:t>
            </a:r>
            <a:endParaRPr lang="en-US" dirty="0" smtClean="0">
              <a:hlinkClick r:id="rId5"/>
            </a:endParaRPr>
          </a:p>
          <a:p>
            <a:pPr marL="0" indent="0">
              <a:buNone/>
            </a:pPr>
            <a:r>
              <a:rPr lang="en-US" dirty="0" smtClean="0">
                <a:hlinkClick r:id="rId5"/>
              </a:rPr>
              <a:t>http://data.hisparc.nl/media/jsparc/jsparc.html</a:t>
            </a:r>
            <a:endParaRPr lang="en-US" dirty="0" smtClean="0"/>
          </a:p>
          <a:p>
            <a:r>
              <a:rPr lang="en-US" dirty="0" err="1" smtClean="0"/>
              <a:t>Dataretrieval</a:t>
            </a:r>
            <a:r>
              <a:rPr lang="en-US" dirty="0" smtClean="0"/>
              <a:t>:</a:t>
            </a:r>
          </a:p>
          <a:p>
            <a:pPr marL="0" indent="0">
              <a:buNone/>
            </a:pPr>
            <a:r>
              <a:rPr lang="en-US" dirty="0" smtClean="0">
                <a:hlinkClick r:id="rId6"/>
              </a:rPr>
              <a:t>http://data.hisparc.nl/data/download/</a:t>
            </a:r>
            <a:endParaRPr lang="en-US" dirty="0" smtClean="0"/>
          </a:p>
          <a:p>
            <a:r>
              <a:rPr lang="en-US" dirty="0" err="1" smtClean="0"/>
              <a:t>Overzicht</a:t>
            </a:r>
            <a:r>
              <a:rPr lang="en-US" dirty="0" smtClean="0"/>
              <a:t> </a:t>
            </a:r>
            <a:r>
              <a:rPr lang="en-US" dirty="0" err="1" smtClean="0"/>
              <a:t>HiSPARC</a:t>
            </a:r>
            <a:r>
              <a:rPr lang="en-US" dirty="0" smtClean="0"/>
              <a:t> stations</a:t>
            </a:r>
          </a:p>
          <a:p>
            <a:pPr marL="0" indent="0">
              <a:buNone/>
            </a:pPr>
            <a:r>
              <a:rPr lang="en-US" dirty="0" smtClean="0">
                <a:hlinkClick r:id="rId7"/>
              </a:rPr>
              <a:t>http://data.hisparc.nl/</a:t>
            </a:r>
            <a:endParaRPr lang="en-US" dirty="0" smtClean="0"/>
          </a:p>
          <a:p>
            <a:r>
              <a:rPr lang="en-US" dirty="0" smtClean="0"/>
              <a:t>Event display</a:t>
            </a:r>
          </a:p>
          <a:p>
            <a:pPr marL="0" indent="0">
              <a:buNone/>
            </a:pPr>
            <a:r>
              <a:rPr lang="en-US" dirty="0" smtClean="0">
                <a:hlinkClick r:id="rId8"/>
              </a:rPr>
              <a:t>http://data.hisparc.nl/media/jsparc/event-display/index.html</a:t>
            </a:r>
            <a:endParaRPr lang="en-US" dirty="0" smtClean="0"/>
          </a:p>
          <a:p>
            <a:pPr marL="0" indent="0">
              <a:buNone/>
            </a:pPr>
            <a:endParaRPr lang="en-US" dirty="0" smtClean="0"/>
          </a:p>
          <a:p>
            <a:pPr marL="0" indent="0">
              <a:buNone/>
            </a:pPr>
            <a:r>
              <a:rPr lang="en-US" dirty="0" smtClean="0"/>
              <a:t>    </a:t>
            </a:r>
          </a:p>
          <a:p>
            <a:pPr marL="0" indent="0">
              <a:buNone/>
            </a:pPr>
            <a:endParaRPr lang="en-US" dirty="0" smtClean="0"/>
          </a:p>
          <a:p>
            <a:endParaRPr lang="en-US" dirty="0"/>
          </a:p>
        </p:txBody>
      </p:sp>
    </p:spTree>
    <p:extLst>
      <p:ext uri="{BB962C8B-B14F-4D97-AF65-F5344CB8AC3E}">
        <p14:creationId xmlns:p14="http://schemas.microsoft.com/office/powerpoint/2010/main" val="229435087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230475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TED Ed</a:t>
            </a:r>
            <a:endParaRPr lang="en-US" dirty="0"/>
          </a:p>
        </p:txBody>
      </p:sp>
      <p:sp>
        <p:nvSpPr>
          <p:cNvPr id="3" name="Content Placeholder 2"/>
          <p:cNvSpPr>
            <a:spLocks noGrp="1"/>
          </p:cNvSpPr>
          <p:nvPr>
            <p:ph idx="1"/>
          </p:nvPr>
        </p:nvSpPr>
        <p:spPr/>
        <p:txBody>
          <a:bodyPr/>
          <a:lstStyle/>
          <a:p>
            <a:r>
              <a:rPr lang="en-US" dirty="0" smtClean="0"/>
              <a:t>Cosmic rays on </a:t>
            </a:r>
            <a:r>
              <a:rPr lang="en-US" dirty="0" err="1" smtClean="0"/>
              <a:t>Youtube</a:t>
            </a:r>
            <a:r>
              <a:rPr lang="en-US" dirty="0" smtClean="0"/>
              <a:t>:</a:t>
            </a:r>
          </a:p>
          <a:p>
            <a:pPr marL="400050" lvl="1" indent="0">
              <a:buNone/>
            </a:pPr>
            <a:r>
              <a:rPr lang="en-US" dirty="0" smtClean="0"/>
              <a:t>	</a:t>
            </a:r>
            <a:r>
              <a:rPr lang="en-US" dirty="0" smtClean="0">
                <a:hlinkClick r:id="rId3"/>
              </a:rPr>
              <a:t>Cosmic rays TED ed</a:t>
            </a:r>
            <a:endParaRPr lang="en-US" dirty="0" smtClean="0"/>
          </a:p>
          <a:p>
            <a:pPr marL="0" indent="0">
              <a:buNone/>
            </a:pPr>
            <a:endParaRPr lang="en-US" dirty="0"/>
          </a:p>
          <a:p>
            <a:r>
              <a:rPr lang="en-US" dirty="0" smtClean="0"/>
              <a:t>Neutrino’s on </a:t>
            </a:r>
            <a:r>
              <a:rPr lang="en-US" dirty="0" err="1" smtClean="0"/>
              <a:t>Youtube</a:t>
            </a:r>
            <a:r>
              <a:rPr lang="en-US" dirty="0" smtClean="0"/>
              <a:t>:</a:t>
            </a:r>
          </a:p>
          <a:p>
            <a:pPr marL="400050" lvl="1" indent="0">
              <a:buNone/>
            </a:pPr>
            <a:r>
              <a:rPr lang="en-US" dirty="0" smtClean="0">
                <a:hlinkClick r:id="rId4"/>
              </a:rPr>
              <a:t>Neutrino's TED ed</a:t>
            </a:r>
            <a:endParaRPr lang="en-US" dirty="0" smtClean="0"/>
          </a:p>
          <a:p>
            <a:pPr marL="0" indent="0">
              <a:buNone/>
            </a:pPr>
            <a:r>
              <a:rPr lang="en-US" dirty="0"/>
              <a:t>	</a:t>
            </a:r>
          </a:p>
        </p:txBody>
      </p:sp>
    </p:spTree>
    <p:extLst>
      <p:ext uri="{BB962C8B-B14F-4D97-AF65-F5344CB8AC3E}">
        <p14:creationId xmlns:p14="http://schemas.microsoft.com/office/powerpoint/2010/main" val="34829881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docs.hisparc.nl/station-software/doc/_static/head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88639"/>
            <a:ext cx="1728192" cy="576065"/>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467544" y="1700808"/>
            <a:ext cx="3816423" cy="3970318"/>
          </a:xfrm>
          <a:prstGeom prst="rect">
            <a:avLst/>
          </a:prstGeom>
          <a:noFill/>
        </p:spPr>
        <p:txBody>
          <a:bodyPr wrap="square" rtlCol="0">
            <a:spAutoFit/>
          </a:bodyPr>
          <a:lstStyle/>
          <a:p>
            <a:r>
              <a:rPr lang="nl-NL" b="1" dirty="0" smtClean="0"/>
              <a:t>Wat is kosmische straling?</a:t>
            </a:r>
          </a:p>
          <a:p>
            <a:endParaRPr lang="nl-NL" dirty="0"/>
          </a:p>
          <a:p>
            <a:r>
              <a:rPr lang="nl-NL" dirty="0" smtClean="0"/>
              <a:t>Hoog energetische deeltjes uit de ruimte botsen in onze atmosfeer op atomen en veroorzaken daar een lawine van elementaire deeltjes. (een shower)</a:t>
            </a:r>
          </a:p>
          <a:p>
            <a:r>
              <a:rPr lang="nl-NL" dirty="0" smtClean="0"/>
              <a:t>Sommige van die </a:t>
            </a:r>
            <a:r>
              <a:rPr lang="nl-NL" dirty="0" err="1" smtClean="0"/>
              <a:t>showers</a:t>
            </a:r>
            <a:r>
              <a:rPr lang="nl-NL" dirty="0" smtClean="0"/>
              <a:t> reiken tot op de grond.</a:t>
            </a:r>
          </a:p>
          <a:p>
            <a:r>
              <a:rPr lang="nl-NL" dirty="0" smtClean="0"/>
              <a:t>Die kunnen we meten met speciale meetstations van </a:t>
            </a:r>
            <a:r>
              <a:rPr lang="nl-NL" dirty="0" err="1" smtClean="0"/>
              <a:t>HiSPARC</a:t>
            </a:r>
            <a:endParaRPr lang="nl-NL" dirty="0" smtClean="0"/>
          </a:p>
          <a:p>
            <a:r>
              <a:rPr lang="nl-NL" dirty="0" smtClean="0"/>
              <a:t>Andere onderzoeksinstelling zoals KASCADE en AUGER doen ook onderzoek aan kosmische straling.</a:t>
            </a:r>
            <a:endParaRPr lang="nl-NL" dirty="0"/>
          </a:p>
        </p:txBody>
      </p:sp>
      <p:pic>
        <p:nvPicPr>
          <p:cNvPr id="2050" name="Picture 2" descr="http://adlerastrojournalists.files.wordpress.com/2012/04/cosmic-ray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24744"/>
            <a:ext cx="4323332"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2208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load.wikimedia.org/wikipedia/commons/8/89/PIA16695-BlackHole-Corona-201302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783860"/>
            <a:ext cx="4302274" cy="47414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docs.hisparc.nl/station-software/doc/_static/head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88639"/>
            <a:ext cx="1728192" cy="576065"/>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323528" y="1472952"/>
            <a:ext cx="4248472" cy="3970318"/>
          </a:xfrm>
          <a:prstGeom prst="rect">
            <a:avLst/>
          </a:prstGeom>
          <a:noFill/>
        </p:spPr>
        <p:txBody>
          <a:bodyPr wrap="square" rtlCol="0">
            <a:spAutoFit/>
          </a:bodyPr>
          <a:lstStyle/>
          <a:p>
            <a:r>
              <a:rPr lang="nl-NL" b="1" dirty="0" smtClean="0"/>
              <a:t>Er zijn nog veel vragen</a:t>
            </a:r>
          </a:p>
          <a:p>
            <a:endParaRPr lang="nl-NL" dirty="0"/>
          </a:p>
          <a:p>
            <a:r>
              <a:rPr lang="nl-NL" dirty="0" smtClean="0"/>
              <a:t>Waar komen de primaire deeltjes die de </a:t>
            </a:r>
            <a:r>
              <a:rPr lang="nl-NL" dirty="0" err="1" smtClean="0"/>
              <a:t>showers</a:t>
            </a:r>
            <a:r>
              <a:rPr lang="nl-NL" dirty="0" smtClean="0"/>
              <a:t> veroorzaken vandaan?</a:t>
            </a:r>
          </a:p>
          <a:p>
            <a:r>
              <a:rPr lang="nl-NL" dirty="0" smtClean="0"/>
              <a:t>Welke fenomenen in het heelal veroorzaken die primaire deeltjes?</a:t>
            </a:r>
          </a:p>
          <a:p>
            <a:r>
              <a:rPr lang="nl-NL" dirty="0" smtClean="0"/>
              <a:t>Waarom zijn het er zo veel per uur?</a:t>
            </a:r>
          </a:p>
          <a:p>
            <a:r>
              <a:rPr lang="nl-NL" dirty="0" smtClean="0"/>
              <a:t>Zijn er plaatsen aan de hemel waar veel </a:t>
            </a:r>
            <a:r>
              <a:rPr lang="nl-NL" dirty="0" err="1" smtClean="0"/>
              <a:t>showers</a:t>
            </a:r>
            <a:r>
              <a:rPr lang="nl-NL" dirty="0" smtClean="0"/>
              <a:t> vandaan komen? Zo ja, wat zit daar dan?</a:t>
            </a:r>
          </a:p>
          <a:p>
            <a:r>
              <a:rPr lang="nl-NL" dirty="0" smtClean="0"/>
              <a:t>Breken </a:t>
            </a:r>
            <a:r>
              <a:rPr lang="nl-NL" dirty="0" err="1" smtClean="0"/>
              <a:t>showers</a:t>
            </a:r>
            <a:r>
              <a:rPr lang="nl-NL" dirty="0" smtClean="0"/>
              <a:t> ook op in stukken?</a:t>
            </a:r>
          </a:p>
          <a:p>
            <a:r>
              <a:rPr lang="nl-NL" dirty="0" smtClean="0"/>
              <a:t>Wat is de limiet van de energie van de </a:t>
            </a:r>
            <a:r>
              <a:rPr lang="nl-NL" dirty="0" err="1" smtClean="0"/>
              <a:t>showers</a:t>
            </a:r>
            <a:r>
              <a:rPr lang="nl-NL" dirty="0" smtClean="0"/>
              <a:t>?</a:t>
            </a:r>
          </a:p>
          <a:p>
            <a:endParaRPr lang="nl-NL" dirty="0"/>
          </a:p>
        </p:txBody>
      </p:sp>
    </p:spTree>
    <p:extLst>
      <p:ext uri="{BB962C8B-B14F-4D97-AF65-F5344CB8AC3E}">
        <p14:creationId xmlns:p14="http://schemas.microsoft.com/office/powerpoint/2010/main" val="159776315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smic_atmospher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1679" y="1904483"/>
            <a:ext cx="6682321" cy="4953517"/>
          </a:xfrm>
          <a:prstGeom prst="rect">
            <a:avLst/>
          </a:prstGeom>
        </p:spPr>
      </p:pic>
      <p:sp>
        <p:nvSpPr>
          <p:cNvPr id="5" name="TextBox 4"/>
          <p:cNvSpPr txBox="1"/>
          <p:nvPr/>
        </p:nvSpPr>
        <p:spPr>
          <a:xfrm>
            <a:off x="1072867" y="437861"/>
            <a:ext cx="5916854" cy="461665"/>
          </a:xfrm>
          <a:prstGeom prst="rect">
            <a:avLst/>
          </a:prstGeom>
          <a:noFill/>
        </p:spPr>
        <p:txBody>
          <a:bodyPr wrap="none" rtlCol="0">
            <a:spAutoFit/>
          </a:bodyPr>
          <a:lstStyle/>
          <a:p>
            <a:r>
              <a:rPr lang="en-US" sz="2400" b="1" dirty="0" err="1" smtClean="0"/>
              <a:t>Hadronische</a:t>
            </a:r>
            <a:r>
              <a:rPr lang="en-US" sz="2400" b="1" dirty="0" smtClean="0"/>
              <a:t> en </a:t>
            </a:r>
            <a:r>
              <a:rPr lang="en-US" sz="2400" b="1" dirty="0" err="1" smtClean="0"/>
              <a:t>elektromagnetische</a:t>
            </a:r>
            <a:r>
              <a:rPr lang="en-US" sz="2400" b="1" dirty="0" smtClean="0"/>
              <a:t> showers</a:t>
            </a:r>
            <a:endParaRPr lang="en-US" sz="2400" b="1" dirty="0"/>
          </a:p>
        </p:txBody>
      </p:sp>
    </p:spTree>
    <p:extLst>
      <p:ext uri="{BB962C8B-B14F-4D97-AF65-F5344CB8AC3E}">
        <p14:creationId xmlns:p14="http://schemas.microsoft.com/office/powerpoint/2010/main" val="37464630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Ontwikkeling van een shower </a:t>
            </a:r>
            <a:endParaRPr lang="nl-NL" dirty="0"/>
          </a:p>
        </p:txBody>
      </p:sp>
      <p:pic>
        <p:nvPicPr>
          <p:cNvPr id="3" name="Picture 2" descr="Screen Shot 2015-06-01 at 11.36.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236084"/>
            <a:ext cx="7935221" cy="4944338"/>
          </a:xfrm>
          <a:prstGeom prst="rect">
            <a:avLst/>
          </a:prstGeom>
        </p:spPr>
      </p:pic>
    </p:spTree>
    <p:extLst>
      <p:ext uri="{BB962C8B-B14F-4D97-AF65-F5344CB8AC3E}">
        <p14:creationId xmlns:p14="http://schemas.microsoft.com/office/powerpoint/2010/main" val="23297800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Stations op </a:t>
            </a:r>
            <a:r>
              <a:rPr lang="en-US" dirty="0" err="1" smtClean="0"/>
              <a:t>daken</a:t>
            </a:r>
            <a:r>
              <a:rPr lang="en-US" dirty="0" smtClean="0"/>
              <a:t> </a:t>
            </a:r>
            <a:endParaRPr lang="en-US" dirty="0"/>
          </a:p>
        </p:txBody>
      </p:sp>
      <p:pic>
        <p:nvPicPr>
          <p:cNvPr id="4" name="Picture 3"/>
          <p:cNvPicPr>
            <a:picLocks noChangeAspect="1"/>
          </p:cNvPicPr>
          <p:nvPr/>
        </p:nvPicPr>
        <p:blipFill>
          <a:blip r:embed="rId3"/>
          <a:stretch>
            <a:fillRect/>
          </a:stretch>
        </p:blipFill>
        <p:spPr>
          <a:xfrm>
            <a:off x="0" y="1709697"/>
            <a:ext cx="9144000" cy="5148303"/>
          </a:xfrm>
          <a:prstGeom prst="rect">
            <a:avLst/>
          </a:prstGeom>
        </p:spPr>
      </p:pic>
    </p:spTree>
    <p:extLst>
      <p:ext uri="{BB962C8B-B14F-4D97-AF65-F5344CB8AC3E}">
        <p14:creationId xmlns:p14="http://schemas.microsoft.com/office/powerpoint/2010/main" val="51986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4209935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506</TotalTime>
  <Words>2120</Words>
  <Application>Microsoft Macintosh PowerPoint</Application>
  <PresentationFormat>On-screen Show (4:3)</PresentationFormat>
  <Paragraphs>160</Paragraphs>
  <Slides>27</Slides>
  <Notes>26</Notes>
  <HiddenSlides>0</HiddenSlides>
  <MMClips>2</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TED Ed</vt:lpstr>
      <vt:lpstr>PowerPoint Presentation</vt:lpstr>
      <vt:lpstr>PowerPoint Presentation</vt:lpstr>
      <vt:lpstr>PowerPoint Presentation</vt:lpstr>
      <vt:lpstr>Ontwikkeling van een shower </vt:lpstr>
      <vt:lpstr>Stations op daken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Event Display </vt:lpstr>
      <vt:lpstr>Data downloaden van HiSPARC</vt:lpstr>
      <vt:lpstr>Data downloaden van HiSPARC</vt:lpstr>
      <vt:lpstr>PowerPoint Presentation</vt:lpstr>
      <vt:lpstr>jSPARC</vt:lpstr>
      <vt:lpstr>jSPARC -example</vt:lpstr>
      <vt:lpstr>Opdrachten PO HiSPARC</vt:lpstr>
      <vt:lpstr>Links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C.G. Van Veen</dc:creator>
  <cp:lastModifiedBy>C.G. Van Veen</cp:lastModifiedBy>
  <cp:revision>39</cp:revision>
  <dcterms:created xsi:type="dcterms:W3CDTF">2015-05-18T08:10:22Z</dcterms:created>
  <dcterms:modified xsi:type="dcterms:W3CDTF">2015-06-15T08:14:17Z</dcterms:modified>
</cp:coreProperties>
</file>